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355" r:id="rId2"/>
    <p:sldId id="361" r:id="rId3"/>
    <p:sldId id="333" r:id="rId4"/>
    <p:sldId id="336" r:id="rId5"/>
    <p:sldId id="312" r:id="rId6"/>
    <p:sldId id="332" r:id="rId7"/>
    <p:sldId id="322" r:id="rId8"/>
    <p:sldId id="359" r:id="rId9"/>
    <p:sldId id="269" r:id="rId10"/>
    <p:sldId id="353" r:id="rId11"/>
    <p:sldId id="357" r:id="rId12"/>
    <p:sldId id="324" r:id="rId13"/>
  </p:sldIdLst>
  <p:sldSz cx="12192000" cy="6858000"/>
  <p:notesSz cx="6858000" cy="9144000"/>
  <p:embeddedFontLst>
    <p:embeddedFont>
      <p:font typeface="Cormorant Infant Light" pitchFamily="2" charset="77"/>
      <p:regular r:id="rId15"/>
      <p:italic r:id="rId16"/>
    </p:embeddedFont>
    <p:embeddedFont>
      <p:font typeface="Cormorant Infant Medium" pitchFamily="2" charset="77"/>
      <p:regular r:id="rId17"/>
      <p:italic r:id="rId18"/>
    </p:embeddedFont>
    <p:embeddedFont>
      <p:font typeface="Lato" panose="020F0502020204030203" pitchFamily="34" charset="0"/>
      <p:regular r:id="rId19"/>
      <p:bold r:id="rId20"/>
      <p:italic r:id="rId21"/>
      <p:boldItalic r:id="rId22"/>
    </p:embeddedFont>
    <p:embeddedFont>
      <p:font typeface="Lato Semibold"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BAC8"/>
    <a:srgbClr val="FF6699"/>
    <a:srgbClr val="FFF580"/>
    <a:srgbClr val="666666"/>
    <a:srgbClr val="000000"/>
    <a:srgbClr val="1ABAC6"/>
    <a:srgbClr val="1CB9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0"/>
  </p:normalViewPr>
  <p:slideViewPr>
    <p:cSldViewPr snapToGrid="0">
      <p:cViewPr varScale="1">
        <p:scale>
          <a:sx n="101" d="100"/>
          <a:sy n="101" d="100"/>
        </p:scale>
        <p:origin x="2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E5AA37-65FE-409B-AEF4-376689C3608B}" type="datetimeFigureOut">
              <a:rPr lang="en-US" smtClean="0"/>
              <a:t>12/26/24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2CA22-2302-4876-B682-460952C6C64B}" type="slidenum">
              <a:rPr lang="en-US" smtClean="0"/>
              <a:t>‹#›</a:t>
            </a:fld>
            <a:endParaRPr lang="en-US"/>
          </a:p>
        </p:txBody>
      </p:sp>
    </p:spTree>
    <p:extLst>
      <p:ext uri="{BB962C8B-B14F-4D97-AF65-F5344CB8AC3E}">
        <p14:creationId xmlns:p14="http://schemas.microsoft.com/office/powerpoint/2010/main" val="4198579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02CA22-2302-4876-B682-460952C6C64B}" type="slidenum">
              <a:rPr lang="en-US" smtClean="0"/>
              <a:t>7</a:t>
            </a:fld>
            <a:endParaRPr lang="en-US"/>
          </a:p>
        </p:txBody>
      </p:sp>
    </p:spTree>
    <p:extLst>
      <p:ext uri="{BB962C8B-B14F-4D97-AF65-F5344CB8AC3E}">
        <p14:creationId xmlns:p14="http://schemas.microsoft.com/office/powerpoint/2010/main" val="105428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A69DE-C699-924D-2FD4-0762E3F38F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4266C0-FD5B-8ECA-2052-DD5FAFB57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47F230-5F58-7B92-DEF7-CCB25237299A}"/>
              </a:ext>
            </a:extLst>
          </p:cNvPr>
          <p:cNvSpPr>
            <a:spLocks noGrp="1"/>
          </p:cNvSpPr>
          <p:nvPr>
            <p:ph type="dt" sz="half" idx="10"/>
          </p:nvPr>
        </p:nvSpPr>
        <p:spPr/>
        <p:txBody>
          <a:bodyPr/>
          <a:lstStyle/>
          <a:p>
            <a:fld id="{7C5C92E6-1557-4A2E-8F54-33F33CC004D8}" type="datetimeFigureOut">
              <a:rPr lang="en-US" smtClean="0"/>
              <a:t>12/26/24</a:t>
            </a:fld>
            <a:endParaRPr lang="en-US"/>
          </a:p>
        </p:txBody>
      </p:sp>
      <p:sp>
        <p:nvSpPr>
          <p:cNvPr id="5" name="Footer Placeholder 4">
            <a:extLst>
              <a:ext uri="{FF2B5EF4-FFF2-40B4-BE49-F238E27FC236}">
                <a16:creationId xmlns:a16="http://schemas.microsoft.com/office/drawing/2014/main" id="{75B43D94-A54D-5635-6F2D-8279B2938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B04A0-9B5F-3BEF-A331-9965BEBED8C1}"/>
              </a:ext>
            </a:extLst>
          </p:cNvPr>
          <p:cNvSpPr>
            <a:spLocks noGrp="1"/>
          </p:cNvSpPr>
          <p:nvPr>
            <p:ph type="sldNum" sz="quarter" idx="12"/>
          </p:nvPr>
        </p:nvSpPr>
        <p:spPr/>
        <p:txBody>
          <a:bodyPr/>
          <a:lstStyle/>
          <a:p>
            <a:fld id="{8D954E4F-1216-4E1F-B292-1661EB90991C}" type="slidenum">
              <a:rPr lang="en-US" smtClean="0"/>
              <a:t>‹#›</a:t>
            </a:fld>
            <a:endParaRPr lang="en-US"/>
          </a:p>
        </p:txBody>
      </p:sp>
    </p:spTree>
    <p:extLst>
      <p:ext uri="{BB962C8B-B14F-4D97-AF65-F5344CB8AC3E}">
        <p14:creationId xmlns:p14="http://schemas.microsoft.com/office/powerpoint/2010/main" val="2178428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89195-A7B3-EBE8-A244-10B87BD329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8CA278-D7A5-0617-ACDD-EBB2F1293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75262-EFA0-5CC3-8B35-2F51336911B0}"/>
              </a:ext>
            </a:extLst>
          </p:cNvPr>
          <p:cNvSpPr>
            <a:spLocks noGrp="1"/>
          </p:cNvSpPr>
          <p:nvPr>
            <p:ph type="dt" sz="half" idx="10"/>
          </p:nvPr>
        </p:nvSpPr>
        <p:spPr/>
        <p:txBody>
          <a:bodyPr/>
          <a:lstStyle/>
          <a:p>
            <a:fld id="{7C5C92E6-1557-4A2E-8F54-33F33CC004D8}" type="datetimeFigureOut">
              <a:rPr lang="en-US" smtClean="0"/>
              <a:t>12/26/24</a:t>
            </a:fld>
            <a:endParaRPr lang="en-US"/>
          </a:p>
        </p:txBody>
      </p:sp>
      <p:sp>
        <p:nvSpPr>
          <p:cNvPr id="5" name="Footer Placeholder 4">
            <a:extLst>
              <a:ext uri="{FF2B5EF4-FFF2-40B4-BE49-F238E27FC236}">
                <a16:creationId xmlns:a16="http://schemas.microsoft.com/office/drawing/2014/main" id="{F2C3E93B-713B-15B9-6802-8E9B60606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23C7E-A1DA-95A0-35E7-D826C25318A5}"/>
              </a:ext>
            </a:extLst>
          </p:cNvPr>
          <p:cNvSpPr>
            <a:spLocks noGrp="1"/>
          </p:cNvSpPr>
          <p:nvPr>
            <p:ph type="sldNum" sz="quarter" idx="12"/>
          </p:nvPr>
        </p:nvSpPr>
        <p:spPr/>
        <p:txBody>
          <a:bodyPr/>
          <a:lstStyle/>
          <a:p>
            <a:fld id="{8D954E4F-1216-4E1F-B292-1661EB90991C}" type="slidenum">
              <a:rPr lang="en-US" smtClean="0"/>
              <a:t>‹#›</a:t>
            </a:fld>
            <a:endParaRPr lang="en-US"/>
          </a:p>
        </p:txBody>
      </p:sp>
    </p:spTree>
    <p:extLst>
      <p:ext uri="{BB962C8B-B14F-4D97-AF65-F5344CB8AC3E}">
        <p14:creationId xmlns:p14="http://schemas.microsoft.com/office/powerpoint/2010/main" val="151789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5AAA44-CE8B-D7B7-BDA1-3CCF291091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791212-8338-478D-D30A-090A553B55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E6333-B2A8-8EDE-2713-8EF3E0E4D58E}"/>
              </a:ext>
            </a:extLst>
          </p:cNvPr>
          <p:cNvSpPr>
            <a:spLocks noGrp="1"/>
          </p:cNvSpPr>
          <p:nvPr>
            <p:ph type="dt" sz="half" idx="10"/>
          </p:nvPr>
        </p:nvSpPr>
        <p:spPr/>
        <p:txBody>
          <a:bodyPr/>
          <a:lstStyle/>
          <a:p>
            <a:fld id="{7C5C92E6-1557-4A2E-8F54-33F33CC004D8}" type="datetimeFigureOut">
              <a:rPr lang="en-US" smtClean="0"/>
              <a:t>12/26/24</a:t>
            </a:fld>
            <a:endParaRPr lang="en-US"/>
          </a:p>
        </p:txBody>
      </p:sp>
      <p:sp>
        <p:nvSpPr>
          <p:cNvPr id="5" name="Footer Placeholder 4">
            <a:extLst>
              <a:ext uri="{FF2B5EF4-FFF2-40B4-BE49-F238E27FC236}">
                <a16:creationId xmlns:a16="http://schemas.microsoft.com/office/drawing/2014/main" id="{95045B88-7457-1B4C-8779-9058B3065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836CF-A813-A377-9B40-37AB31860F2D}"/>
              </a:ext>
            </a:extLst>
          </p:cNvPr>
          <p:cNvSpPr>
            <a:spLocks noGrp="1"/>
          </p:cNvSpPr>
          <p:nvPr>
            <p:ph type="sldNum" sz="quarter" idx="12"/>
          </p:nvPr>
        </p:nvSpPr>
        <p:spPr/>
        <p:txBody>
          <a:bodyPr/>
          <a:lstStyle/>
          <a:p>
            <a:fld id="{8D954E4F-1216-4E1F-B292-1661EB90991C}" type="slidenum">
              <a:rPr lang="en-US" smtClean="0"/>
              <a:t>‹#›</a:t>
            </a:fld>
            <a:endParaRPr lang="en-US"/>
          </a:p>
        </p:txBody>
      </p:sp>
    </p:spTree>
    <p:extLst>
      <p:ext uri="{BB962C8B-B14F-4D97-AF65-F5344CB8AC3E}">
        <p14:creationId xmlns:p14="http://schemas.microsoft.com/office/powerpoint/2010/main" val="2110028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B6D4-52C9-A4A8-07F7-DF96E845EA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33EE70-7DB2-18C3-E12E-4DF766EE56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BFA24-941E-4F06-44C3-866024EDBE52}"/>
              </a:ext>
            </a:extLst>
          </p:cNvPr>
          <p:cNvSpPr>
            <a:spLocks noGrp="1"/>
          </p:cNvSpPr>
          <p:nvPr>
            <p:ph type="dt" sz="half" idx="10"/>
          </p:nvPr>
        </p:nvSpPr>
        <p:spPr/>
        <p:txBody>
          <a:bodyPr/>
          <a:lstStyle/>
          <a:p>
            <a:fld id="{7C5C92E6-1557-4A2E-8F54-33F33CC004D8}" type="datetimeFigureOut">
              <a:rPr lang="en-US" smtClean="0"/>
              <a:t>12/26/24</a:t>
            </a:fld>
            <a:endParaRPr lang="en-US"/>
          </a:p>
        </p:txBody>
      </p:sp>
      <p:sp>
        <p:nvSpPr>
          <p:cNvPr id="5" name="Footer Placeholder 4">
            <a:extLst>
              <a:ext uri="{FF2B5EF4-FFF2-40B4-BE49-F238E27FC236}">
                <a16:creationId xmlns:a16="http://schemas.microsoft.com/office/drawing/2014/main" id="{31D30C16-DB9B-1C56-E49F-5887C2E82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43B75-88CB-C055-09B4-E10468044D5D}"/>
              </a:ext>
            </a:extLst>
          </p:cNvPr>
          <p:cNvSpPr>
            <a:spLocks noGrp="1"/>
          </p:cNvSpPr>
          <p:nvPr>
            <p:ph type="sldNum" sz="quarter" idx="12"/>
          </p:nvPr>
        </p:nvSpPr>
        <p:spPr/>
        <p:txBody>
          <a:bodyPr/>
          <a:lstStyle/>
          <a:p>
            <a:fld id="{8D954E4F-1216-4E1F-B292-1661EB90991C}" type="slidenum">
              <a:rPr lang="en-US" smtClean="0"/>
              <a:t>‹#›</a:t>
            </a:fld>
            <a:endParaRPr lang="en-US"/>
          </a:p>
        </p:txBody>
      </p:sp>
    </p:spTree>
    <p:extLst>
      <p:ext uri="{BB962C8B-B14F-4D97-AF65-F5344CB8AC3E}">
        <p14:creationId xmlns:p14="http://schemas.microsoft.com/office/powerpoint/2010/main" val="1731734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84FB9-558A-96A1-4D8A-C75F21EE02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571AB5-675B-C8AB-B2AB-4A930722DC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16332-9502-4199-92FE-0A1129DD2BFF}"/>
              </a:ext>
            </a:extLst>
          </p:cNvPr>
          <p:cNvSpPr>
            <a:spLocks noGrp="1"/>
          </p:cNvSpPr>
          <p:nvPr>
            <p:ph type="dt" sz="half" idx="10"/>
          </p:nvPr>
        </p:nvSpPr>
        <p:spPr/>
        <p:txBody>
          <a:bodyPr/>
          <a:lstStyle/>
          <a:p>
            <a:fld id="{7C5C92E6-1557-4A2E-8F54-33F33CC004D8}" type="datetimeFigureOut">
              <a:rPr lang="en-US" smtClean="0"/>
              <a:t>12/26/24</a:t>
            </a:fld>
            <a:endParaRPr lang="en-US"/>
          </a:p>
        </p:txBody>
      </p:sp>
      <p:sp>
        <p:nvSpPr>
          <p:cNvPr id="5" name="Footer Placeholder 4">
            <a:extLst>
              <a:ext uri="{FF2B5EF4-FFF2-40B4-BE49-F238E27FC236}">
                <a16:creationId xmlns:a16="http://schemas.microsoft.com/office/drawing/2014/main" id="{01B99F5F-96D2-2AAA-F610-D925A38AD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EE784-6E43-D168-8B4E-3F967E97EC27}"/>
              </a:ext>
            </a:extLst>
          </p:cNvPr>
          <p:cNvSpPr>
            <a:spLocks noGrp="1"/>
          </p:cNvSpPr>
          <p:nvPr>
            <p:ph type="sldNum" sz="quarter" idx="12"/>
          </p:nvPr>
        </p:nvSpPr>
        <p:spPr/>
        <p:txBody>
          <a:bodyPr/>
          <a:lstStyle/>
          <a:p>
            <a:fld id="{8D954E4F-1216-4E1F-B292-1661EB90991C}" type="slidenum">
              <a:rPr lang="en-US" smtClean="0"/>
              <a:t>‹#›</a:t>
            </a:fld>
            <a:endParaRPr lang="en-US"/>
          </a:p>
        </p:txBody>
      </p:sp>
    </p:spTree>
    <p:extLst>
      <p:ext uri="{BB962C8B-B14F-4D97-AF65-F5344CB8AC3E}">
        <p14:creationId xmlns:p14="http://schemas.microsoft.com/office/powerpoint/2010/main" val="1122731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80B5-8A4B-E4F5-897B-DED18ED252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DFD5A3-60B7-520A-0D17-7EECCBFBC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E83F5-B1C7-B52B-C32E-ED67E0AEE8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0C8510-1C87-F87B-15EB-30492EAD7539}"/>
              </a:ext>
            </a:extLst>
          </p:cNvPr>
          <p:cNvSpPr>
            <a:spLocks noGrp="1"/>
          </p:cNvSpPr>
          <p:nvPr>
            <p:ph type="dt" sz="half" idx="10"/>
          </p:nvPr>
        </p:nvSpPr>
        <p:spPr/>
        <p:txBody>
          <a:bodyPr/>
          <a:lstStyle/>
          <a:p>
            <a:fld id="{7C5C92E6-1557-4A2E-8F54-33F33CC004D8}" type="datetimeFigureOut">
              <a:rPr lang="en-US" smtClean="0"/>
              <a:t>12/26/24</a:t>
            </a:fld>
            <a:endParaRPr lang="en-US"/>
          </a:p>
        </p:txBody>
      </p:sp>
      <p:sp>
        <p:nvSpPr>
          <p:cNvPr id="6" name="Footer Placeholder 5">
            <a:extLst>
              <a:ext uri="{FF2B5EF4-FFF2-40B4-BE49-F238E27FC236}">
                <a16:creationId xmlns:a16="http://schemas.microsoft.com/office/drawing/2014/main" id="{7A4A9D53-3E29-E865-192A-13F4D0716C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39052F-7855-1520-94D0-221115D55CE9}"/>
              </a:ext>
            </a:extLst>
          </p:cNvPr>
          <p:cNvSpPr>
            <a:spLocks noGrp="1"/>
          </p:cNvSpPr>
          <p:nvPr>
            <p:ph type="sldNum" sz="quarter" idx="12"/>
          </p:nvPr>
        </p:nvSpPr>
        <p:spPr/>
        <p:txBody>
          <a:bodyPr/>
          <a:lstStyle/>
          <a:p>
            <a:fld id="{8D954E4F-1216-4E1F-B292-1661EB90991C}" type="slidenum">
              <a:rPr lang="en-US" smtClean="0"/>
              <a:t>‹#›</a:t>
            </a:fld>
            <a:endParaRPr lang="en-US"/>
          </a:p>
        </p:txBody>
      </p:sp>
    </p:spTree>
    <p:extLst>
      <p:ext uri="{BB962C8B-B14F-4D97-AF65-F5344CB8AC3E}">
        <p14:creationId xmlns:p14="http://schemas.microsoft.com/office/powerpoint/2010/main" val="364531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083D2-EBBE-A488-2676-ED9B7B85A1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4412D7-513D-92EC-30B9-AD4487FE9A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15CAF0-0D14-C315-1B2D-5361C7B7BA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60B273-09A4-CB63-6F7C-DE34AD171C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1358B4-5D7B-C9DE-8396-86B8EF303F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57C8E9-0EE5-B09B-648C-33F7152428D5}"/>
              </a:ext>
            </a:extLst>
          </p:cNvPr>
          <p:cNvSpPr>
            <a:spLocks noGrp="1"/>
          </p:cNvSpPr>
          <p:nvPr>
            <p:ph type="dt" sz="half" idx="10"/>
          </p:nvPr>
        </p:nvSpPr>
        <p:spPr/>
        <p:txBody>
          <a:bodyPr/>
          <a:lstStyle/>
          <a:p>
            <a:fld id="{7C5C92E6-1557-4A2E-8F54-33F33CC004D8}" type="datetimeFigureOut">
              <a:rPr lang="en-US" smtClean="0"/>
              <a:t>12/26/24</a:t>
            </a:fld>
            <a:endParaRPr lang="en-US"/>
          </a:p>
        </p:txBody>
      </p:sp>
      <p:sp>
        <p:nvSpPr>
          <p:cNvPr id="8" name="Footer Placeholder 7">
            <a:extLst>
              <a:ext uri="{FF2B5EF4-FFF2-40B4-BE49-F238E27FC236}">
                <a16:creationId xmlns:a16="http://schemas.microsoft.com/office/drawing/2014/main" id="{676E3A90-0C53-D654-FFFC-1C61F3A8DB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EAD8CE-7217-CC40-DB21-D1DACCE7211B}"/>
              </a:ext>
            </a:extLst>
          </p:cNvPr>
          <p:cNvSpPr>
            <a:spLocks noGrp="1"/>
          </p:cNvSpPr>
          <p:nvPr>
            <p:ph type="sldNum" sz="quarter" idx="12"/>
          </p:nvPr>
        </p:nvSpPr>
        <p:spPr/>
        <p:txBody>
          <a:bodyPr/>
          <a:lstStyle/>
          <a:p>
            <a:fld id="{8D954E4F-1216-4E1F-B292-1661EB90991C}" type="slidenum">
              <a:rPr lang="en-US" smtClean="0"/>
              <a:t>‹#›</a:t>
            </a:fld>
            <a:endParaRPr lang="en-US"/>
          </a:p>
        </p:txBody>
      </p:sp>
    </p:spTree>
    <p:extLst>
      <p:ext uri="{BB962C8B-B14F-4D97-AF65-F5344CB8AC3E}">
        <p14:creationId xmlns:p14="http://schemas.microsoft.com/office/powerpoint/2010/main" val="3809165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BB465-6108-9EB6-14B6-937CA0649E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F803C5-BF19-D4BC-5F3F-6E7BEC364CCC}"/>
              </a:ext>
            </a:extLst>
          </p:cNvPr>
          <p:cNvSpPr>
            <a:spLocks noGrp="1"/>
          </p:cNvSpPr>
          <p:nvPr>
            <p:ph type="dt" sz="half" idx="10"/>
          </p:nvPr>
        </p:nvSpPr>
        <p:spPr/>
        <p:txBody>
          <a:bodyPr/>
          <a:lstStyle/>
          <a:p>
            <a:fld id="{7C5C92E6-1557-4A2E-8F54-33F33CC004D8}" type="datetimeFigureOut">
              <a:rPr lang="en-US" smtClean="0"/>
              <a:t>12/26/24</a:t>
            </a:fld>
            <a:endParaRPr lang="en-US"/>
          </a:p>
        </p:txBody>
      </p:sp>
      <p:sp>
        <p:nvSpPr>
          <p:cNvPr id="4" name="Footer Placeholder 3">
            <a:extLst>
              <a:ext uri="{FF2B5EF4-FFF2-40B4-BE49-F238E27FC236}">
                <a16:creationId xmlns:a16="http://schemas.microsoft.com/office/drawing/2014/main" id="{E8C761E4-7BF3-3EA2-C65C-63B9B93B09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4B837-DAC7-CAAC-DB84-C3EEC64F0D96}"/>
              </a:ext>
            </a:extLst>
          </p:cNvPr>
          <p:cNvSpPr>
            <a:spLocks noGrp="1"/>
          </p:cNvSpPr>
          <p:nvPr>
            <p:ph type="sldNum" sz="quarter" idx="12"/>
          </p:nvPr>
        </p:nvSpPr>
        <p:spPr/>
        <p:txBody>
          <a:bodyPr/>
          <a:lstStyle/>
          <a:p>
            <a:fld id="{8D954E4F-1216-4E1F-B292-1661EB90991C}" type="slidenum">
              <a:rPr lang="en-US" smtClean="0"/>
              <a:t>‹#›</a:t>
            </a:fld>
            <a:endParaRPr lang="en-US"/>
          </a:p>
        </p:txBody>
      </p:sp>
    </p:spTree>
    <p:extLst>
      <p:ext uri="{BB962C8B-B14F-4D97-AF65-F5344CB8AC3E}">
        <p14:creationId xmlns:p14="http://schemas.microsoft.com/office/powerpoint/2010/main" val="44232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661A30-A9BA-9362-8167-DA9716DB66D9}"/>
              </a:ext>
            </a:extLst>
          </p:cNvPr>
          <p:cNvSpPr>
            <a:spLocks noGrp="1"/>
          </p:cNvSpPr>
          <p:nvPr>
            <p:ph type="dt" sz="half" idx="10"/>
          </p:nvPr>
        </p:nvSpPr>
        <p:spPr/>
        <p:txBody>
          <a:bodyPr/>
          <a:lstStyle/>
          <a:p>
            <a:fld id="{7C5C92E6-1557-4A2E-8F54-33F33CC004D8}" type="datetimeFigureOut">
              <a:rPr lang="en-US" smtClean="0"/>
              <a:t>12/26/24</a:t>
            </a:fld>
            <a:endParaRPr lang="en-US"/>
          </a:p>
        </p:txBody>
      </p:sp>
      <p:sp>
        <p:nvSpPr>
          <p:cNvPr id="3" name="Footer Placeholder 2">
            <a:extLst>
              <a:ext uri="{FF2B5EF4-FFF2-40B4-BE49-F238E27FC236}">
                <a16:creationId xmlns:a16="http://schemas.microsoft.com/office/drawing/2014/main" id="{1B325C67-61CA-98EF-544C-71CC7718CC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18461D-8C6F-A1D3-B4EC-4F34B83C3402}"/>
              </a:ext>
            </a:extLst>
          </p:cNvPr>
          <p:cNvSpPr>
            <a:spLocks noGrp="1"/>
          </p:cNvSpPr>
          <p:nvPr>
            <p:ph type="sldNum" sz="quarter" idx="12"/>
          </p:nvPr>
        </p:nvSpPr>
        <p:spPr/>
        <p:txBody>
          <a:bodyPr/>
          <a:lstStyle/>
          <a:p>
            <a:fld id="{8D954E4F-1216-4E1F-B292-1661EB90991C}" type="slidenum">
              <a:rPr lang="en-US" smtClean="0"/>
              <a:t>‹#›</a:t>
            </a:fld>
            <a:endParaRPr lang="en-US"/>
          </a:p>
        </p:txBody>
      </p:sp>
    </p:spTree>
    <p:extLst>
      <p:ext uri="{BB962C8B-B14F-4D97-AF65-F5344CB8AC3E}">
        <p14:creationId xmlns:p14="http://schemas.microsoft.com/office/powerpoint/2010/main" val="610521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9540-D6C7-B012-7A42-B9666A4C37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B4C58F-688A-9150-3156-A5797E50B7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1C43AA-63EE-F694-BB9C-3BB8808578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B84E4-6A29-F45B-AFEE-DE0706635F10}"/>
              </a:ext>
            </a:extLst>
          </p:cNvPr>
          <p:cNvSpPr>
            <a:spLocks noGrp="1"/>
          </p:cNvSpPr>
          <p:nvPr>
            <p:ph type="dt" sz="half" idx="10"/>
          </p:nvPr>
        </p:nvSpPr>
        <p:spPr/>
        <p:txBody>
          <a:bodyPr/>
          <a:lstStyle/>
          <a:p>
            <a:fld id="{7C5C92E6-1557-4A2E-8F54-33F33CC004D8}" type="datetimeFigureOut">
              <a:rPr lang="en-US" smtClean="0"/>
              <a:t>12/26/24</a:t>
            </a:fld>
            <a:endParaRPr lang="en-US"/>
          </a:p>
        </p:txBody>
      </p:sp>
      <p:sp>
        <p:nvSpPr>
          <p:cNvPr id="6" name="Footer Placeholder 5">
            <a:extLst>
              <a:ext uri="{FF2B5EF4-FFF2-40B4-BE49-F238E27FC236}">
                <a16:creationId xmlns:a16="http://schemas.microsoft.com/office/drawing/2014/main" id="{05CDF925-DD9F-E89E-41D9-F300B2EC5D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062EA2-3F8D-FF24-F3E0-DC9FE2D36EBD}"/>
              </a:ext>
            </a:extLst>
          </p:cNvPr>
          <p:cNvSpPr>
            <a:spLocks noGrp="1"/>
          </p:cNvSpPr>
          <p:nvPr>
            <p:ph type="sldNum" sz="quarter" idx="12"/>
          </p:nvPr>
        </p:nvSpPr>
        <p:spPr/>
        <p:txBody>
          <a:bodyPr/>
          <a:lstStyle/>
          <a:p>
            <a:fld id="{8D954E4F-1216-4E1F-B292-1661EB90991C}" type="slidenum">
              <a:rPr lang="en-US" smtClean="0"/>
              <a:t>‹#›</a:t>
            </a:fld>
            <a:endParaRPr lang="en-US"/>
          </a:p>
        </p:txBody>
      </p:sp>
    </p:spTree>
    <p:extLst>
      <p:ext uri="{BB962C8B-B14F-4D97-AF65-F5344CB8AC3E}">
        <p14:creationId xmlns:p14="http://schemas.microsoft.com/office/powerpoint/2010/main" val="3707987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FFFD-65BD-FBBE-C748-649DC6D6B7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BDC2A5-433A-038D-D821-70DF294A1B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DA5FE7-CA0E-5B87-8571-763EBFE5A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6A8BA6-26DD-0081-523C-7184DC6E46B8}"/>
              </a:ext>
            </a:extLst>
          </p:cNvPr>
          <p:cNvSpPr>
            <a:spLocks noGrp="1"/>
          </p:cNvSpPr>
          <p:nvPr>
            <p:ph type="dt" sz="half" idx="10"/>
          </p:nvPr>
        </p:nvSpPr>
        <p:spPr/>
        <p:txBody>
          <a:bodyPr/>
          <a:lstStyle/>
          <a:p>
            <a:fld id="{7C5C92E6-1557-4A2E-8F54-33F33CC004D8}" type="datetimeFigureOut">
              <a:rPr lang="en-US" smtClean="0"/>
              <a:t>12/26/24</a:t>
            </a:fld>
            <a:endParaRPr lang="en-US"/>
          </a:p>
        </p:txBody>
      </p:sp>
      <p:sp>
        <p:nvSpPr>
          <p:cNvPr id="6" name="Footer Placeholder 5">
            <a:extLst>
              <a:ext uri="{FF2B5EF4-FFF2-40B4-BE49-F238E27FC236}">
                <a16:creationId xmlns:a16="http://schemas.microsoft.com/office/drawing/2014/main" id="{BE5DB129-E996-09DC-DF8A-23B9D30B02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32549-A41A-4866-DBDD-30B6575B832D}"/>
              </a:ext>
            </a:extLst>
          </p:cNvPr>
          <p:cNvSpPr>
            <a:spLocks noGrp="1"/>
          </p:cNvSpPr>
          <p:nvPr>
            <p:ph type="sldNum" sz="quarter" idx="12"/>
          </p:nvPr>
        </p:nvSpPr>
        <p:spPr/>
        <p:txBody>
          <a:bodyPr/>
          <a:lstStyle/>
          <a:p>
            <a:fld id="{8D954E4F-1216-4E1F-B292-1661EB90991C}" type="slidenum">
              <a:rPr lang="en-US" smtClean="0"/>
              <a:t>‹#›</a:t>
            </a:fld>
            <a:endParaRPr lang="en-US"/>
          </a:p>
        </p:txBody>
      </p:sp>
    </p:spTree>
    <p:extLst>
      <p:ext uri="{BB962C8B-B14F-4D97-AF65-F5344CB8AC3E}">
        <p14:creationId xmlns:p14="http://schemas.microsoft.com/office/powerpoint/2010/main" val="269965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47A700-BC7E-60C0-3BD3-463EE77625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652839-4282-1237-8E39-D1F8ED1E78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C1461B-87F5-D083-D2AA-94D7A10E45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5C92E6-1557-4A2E-8F54-33F33CC004D8}" type="datetimeFigureOut">
              <a:rPr lang="en-US" smtClean="0"/>
              <a:t>12/26/24</a:t>
            </a:fld>
            <a:endParaRPr lang="en-US"/>
          </a:p>
        </p:txBody>
      </p:sp>
      <p:sp>
        <p:nvSpPr>
          <p:cNvPr id="5" name="Footer Placeholder 4">
            <a:extLst>
              <a:ext uri="{FF2B5EF4-FFF2-40B4-BE49-F238E27FC236}">
                <a16:creationId xmlns:a16="http://schemas.microsoft.com/office/drawing/2014/main" id="{87D097CE-D027-99AB-529B-163E349390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6E55F7-B58A-B6BC-1A1B-244F951A1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954E4F-1216-4E1F-B292-1661EB90991C}" type="slidenum">
              <a:rPr lang="en-US" smtClean="0"/>
              <a:t>‹#›</a:t>
            </a:fld>
            <a:endParaRPr lang="en-US"/>
          </a:p>
        </p:txBody>
      </p:sp>
    </p:spTree>
    <p:extLst>
      <p:ext uri="{BB962C8B-B14F-4D97-AF65-F5344CB8AC3E}">
        <p14:creationId xmlns:p14="http://schemas.microsoft.com/office/powerpoint/2010/main" val="3387222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6.png"/><Relationship Id="rId7" Type="http://schemas.openxmlformats.org/officeDocument/2006/relationships/image" Target="../media/image18.jp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hyperlink" Target="https://mpbfund.com/"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mpbfund.com/"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mpbfund.com/"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90EC435-CCD3-F119-D88E-97AEE63DB254}"/>
              </a:ext>
            </a:extLst>
          </p:cNvPr>
          <p:cNvGrpSpPr/>
          <p:nvPr/>
        </p:nvGrpSpPr>
        <p:grpSpPr>
          <a:xfrm>
            <a:off x="820289" y="1338888"/>
            <a:ext cx="9865336" cy="4180224"/>
            <a:chOff x="635392" y="1338888"/>
            <a:chExt cx="9865336" cy="4180224"/>
          </a:xfrm>
        </p:grpSpPr>
        <p:cxnSp>
          <p:nvCxnSpPr>
            <p:cNvPr id="11" name="Straight Connector 10">
              <a:extLst>
                <a:ext uri="{FF2B5EF4-FFF2-40B4-BE49-F238E27FC236}">
                  <a16:creationId xmlns:a16="http://schemas.microsoft.com/office/drawing/2014/main" id="{E56404BD-197F-0C9B-E1EA-90190387F03C}"/>
                </a:ext>
              </a:extLst>
            </p:cNvPr>
            <p:cNvCxnSpPr>
              <a:cxnSpLocks/>
            </p:cNvCxnSpPr>
            <p:nvPr/>
          </p:nvCxnSpPr>
          <p:spPr>
            <a:xfrm>
              <a:off x="6980534" y="2256109"/>
              <a:ext cx="1" cy="2345782"/>
            </a:xfrm>
            <a:prstGeom prst="line">
              <a:avLst/>
            </a:prstGeom>
            <a:ln>
              <a:gradFill>
                <a:gsLst>
                  <a:gs pos="0">
                    <a:schemeClr val="bg1">
                      <a:alpha val="0"/>
                    </a:schemeClr>
                  </a:gs>
                  <a:gs pos="70000">
                    <a:srgbClr val="FFFFFF"/>
                  </a:gs>
                  <a:gs pos="30000">
                    <a:srgbClr val="FFFFFF"/>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57E6045-C7A9-5C79-FCBC-B4BFA9665380}"/>
                </a:ext>
              </a:extLst>
            </p:cNvPr>
            <p:cNvSpPr txBox="1"/>
            <p:nvPr/>
          </p:nvSpPr>
          <p:spPr>
            <a:xfrm>
              <a:off x="7865070" y="2982724"/>
              <a:ext cx="2635658" cy="523220"/>
            </a:xfrm>
            <a:prstGeom prst="rect">
              <a:avLst/>
            </a:prstGeom>
            <a:noFill/>
          </p:spPr>
          <p:txBody>
            <a:bodyPr wrap="none" rtlCol="0">
              <a:spAutoFit/>
            </a:bodyPr>
            <a:lstStyle/>
            <a:p>
              <a:r>
                <a:rPr lang="en-US" sz="2800" dirty="0">
                  <a:solidFill>
                    <a:schemeClr val="bg1"/>
                  </a:solidFill>
                  <a:latin typeface="Lato Semibold" panose="020F0502020204030203" pitchFamily="34" charset="0"/>
                  <a:ea typeface="Tahoma" panose="020B0604030504040204" pitchFamily="34" charset="0"/>
                  <a:cs typeface="Lato Semibold" panose="020F0502020204030203" pitchFamily="34" charset="0"/>
                </a:rPr>
                <a:t>Fund Overview</a:t>
              </a:r>
            </a:p>
          </p:txBody>
        </p:sp>
        <p:grpSp>
          <p:nvGrpSpPr>
            <p:cNvPr id="2" name="Group 1">
              <a:extLst>
                <a:ext uri="{FF2B5EF4-FFF2-40B4-BE49-F238E27FC236}">
                  <a16:creationId xmlns:a16="http://schemas.microsoft.com/office/drawing/2014/main" id="{8383EE47-B22C-010E-52FF-8AA372B1FA2F}"/>
                </a:ext>
              </a:extLst>
            </p:cNvPr>
            <p:cNvGrpSpPr/>
            <p:nvPr/>
          </p:nvGrpSpPr>
          <p:grpSpPr>
            <a:xfrm>
              <a:off x="635392" y="1338888"/>
              <a:ext cx="5460608" cy="4180224"/>
              <a:chOff x="254105" y="1294438"/>
              <a:chExt cx="5460608" cy="4180224"/>
            </a:xfrm>
          </p:grpSpPr>
          <p:pic>
            <p:nvPicPr>
              <p:cNvPr id="6" name="Picture 5" descr="A white text in a blue circle&#10;&#10;Description automatically generated">
                <a:extLst>
                  <a:ext uri="{FF2B5EF4-FFF2-40B4-BE49-F238E27FC236}">
                    <a16:creationId xmlns:a16="http://schemas.microsoft.com/office/drawing/2014/main" id="{88BD1BCC-E474-FD6E-0C47-5C6F2C729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105" y="1294438"/>
                <a:ext cx="4180224" cy="4180224"/>
              </a:xfrm>
              <a:prstGeom prst="rect">
                <a:avLst/>
              </a:prstGeom>
            </p:spPr>
          </p:pic>
          <p:grpSp>
            <p:nvGrpSpPr>
              <p:cNvPr id="8" name="Group 7">
                <a:extLst>
                  <a:ext uri="{FF2B5EF4-FFF2-40B4-BE49-F238E27FC236}">
                    <a16:creationId xmlns:a16="http://schemas.microsoft.com/office/drawing/2014/main" id="{7DD9A87B-6541-C094-1E18-9B142F63F273}"/>
                  </a:ext>
                </a:extLst>
              </p:cNvPr>
              <p:cNvGrpSpPr/>
              <p:nvPr/>
            </p:nvGrpSpPr>
            <p:grpSpPr>
              <a:xfrm>
                <a:off x="4310381" y="2535031"/>
                <a:ext cx="1404332" cy="1762540"/>
                <a:chOff x="4234468" y="2535031"/>
                <a:chExt cx="1404332" cy="1762540"/>
              </a:xfrm>
            </p:grpSpPr>
            <p:pic>
              <p:nvPicPr>
                <p:cNvPr id="7" name="Picture 6">
                  <a:extLst>
                    <a:ext uri="{FF2B5EF4-FFF2-40B4-BE49-F238E27FC236}">
                      <a16:creationId xmlns:a16="http://schemas.microsoft.com/office/drawing/2014/main" id="{61B7C8FA-F3E3-BE7F-86D0-67089933DF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238"/>
                <a:stretch/>
              </p:blipFill>
              <p:spPr bwMode="auto">
                <a:xfrm>
                  <a:off x="4234468" y="2535031"/>
                  <a:ext cx="1404332" cy="1762540"/>
                </a:xfrm>
                <a:prstGeom prst="rect">
                  <a:avLst/>
                </a:pr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45599A-0A16-FBBD-C994-BE7C489C7395}"/>
                    </a:ext>
                  </a:extLst>
                </p:cNvPr>
                <p:cNvSpPr txBox="1"/>
                <p:nvPr/>
              </p:nvSpPr>
              <p:spPr>
                <a:xfrm>
                  <a:off x="4259845" y="4071560"/>
                  <a:ext cx="463268" cy="169277"/>
                </a:xfrm>
                <a:prstGeom prst="rect">
                  <a:avLst/>
                </a:prstGeom>
                <a:noFill/>
              </p:spPr>
              <p:txBody>
                <a:bodyPr wrap="none" lIns="0" tIns="0" rIns="0" bIns="0" rtlCol="0">
                  <a:spAutoFit/>
                </a:bodyPr>
                <a:lstStyle/>
                <a:p>
                  <a:r>
                    <a:rPr lang="en-US" sz="1100" i="1" dirty="0">
                      <a:solidFill>
                        <a:schemeClr val="bg1">
                          <a:alpha val="50000"/>
                        </a:schemeClr>
                      </a:solidFill>
                      <a:latin typeface="Cormorant Infant Light" pitchFamily="2" charset="0"/>
                      <a:ea typeface="Cormorant Infant Light" pitchFamily="2" charset="0"/>
                      <a:cs typeface="Lato Light" panose="020F0502020204030203" pitchFamily="34" charset="0"/>
                    </a:rPr>
                    <a:t>Est. 2005</a:t>
                  </a:r>
                </a:p>
              </p:txBody>
            </p:sp>
          </p:grpSp>
        </p:grpSp>
      </p:grpSp>
    </p:spTree>
    <p:extLst>
      <p:ext uri="{BB962C8B-B14F-4D97-AF65-F5344CB8AC3E}">
        <p14:creationId xmlns:p14="http://schemas.microsoft.com/office/powerpoint/2010/main" val="3800426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D4EC26-4B1E-0313-9A3E-7B3F276E42AC}"/>
              </a:ext>
            </a:extLst>
          </p:cNvPr>
          <p:cNvSpPr>
            <a:spLocks noGrp="1" noRot="1" noMove="1" noResize="1" noEditPoints="1" noAdjustHandles="1" noChangeArrowheads="1" noChangeShapeType="1"/>
          </p:cNvSpPr>
          <p:nvPr/>
        </p:nvSpPr>
        <p:spPr>
          <a:xfrm flipH="1">
            <a:off x="5956821" y="0"/>
            <a:ext cx="6235175" cy="6858000"/>
          </a:xfrm>
          <a:custGeom>
            <a:avLst/>
            <a:gdLst>
              <a:gd name="connsiteX0" fmla="*/ 0 w 6610351"/>
              <a:gd name="connsiteY0" fmla="*/ 0 h 6858000"/>
              <a:gd name="connsiteX1" fmla="*/ 6610351 w 6610351"/>
              <a:gd name="connsiteY1" fmla="*/ 0 h 6858000"/>
              <a:gd name="connsiteX2" fmla="*/ 6610351 w 6610351"/>
              <a:gd name="connsiteY2" fmla="*/ 6858000 h 6858000"/>
              <a:gd name="connsiteX3" fmla="*/ 0 w 6610351"/>
              <a:gd name="connsiteY3" fmla="*/ 6858000 h 6858000"/>
              <a:gd name="connsiteX4" fmla="*/ 0 w 6610351"/>
              <a:gd name="connsiteY4" fmla="*/ 0 h 6858000"/>
              <a:gd name="connsiteX0" fmla="*/ 0 w 6995584"/>
              <a:gd name="connsiteY0" fmla="*/ 0 h 6858000"/>
              <a:gd name="connsiteX1" fmla="*/ 6610351 w 6995584"/>
              <a:gd name="connsiteY1" fmla="*/ 0 h 6858000"/>
              <a:gd name="connsiteX2" fmla="*/ 6610351 w 6995584"/>
              <a:gd name="connsiteY2" fmla="*/ 6858000 h 6858000"/>
              <a:gd name="connsiteX3" fmla="*/ 0 w 6995584"/>
              <a:gd name="connsiteY3" fmla="*/ 6858000 h 6858000"/>
              <a:gd name="connsiteX4" fmla="*/ 0 w 6995584"/>
              <a:gd name="connsiteY4" fmla="*/ 0 h 6858000"/>
              <a:gd name="connsiteX0" fmla="*/ 0 w 7109312"/>
              <a:gd name="connsiteY0" fmla="*/ 0 h 6858000"/>
              <a:gd name="connsiteX1" fmla="*/ 6610351 w 7109312"/>
              <a:gd name="connsiteY1" fmla="*/ 0 h 6858000"/>
              <a:gd name="connsiteX2" fmla="*/ 6610351 w 7109312"/>
              <a:gd name="connsiteY2" fmla="*/ 6858000 h 6858000"/>
              <a:gd name="connsiteX3" fmla="*/ 0 w 7109312"/>
              <a:gd name="connsiteY3" fmla="*/ 6858000 h 6858000"/>
              <a:gd name="connsiteX4" fmla="*/ 0 w 7109312"/>
              <a:gd name="connsiteY4" fmla="*/ 0 h 6858000"/>
              <a:gd name="connsiteX0" fmla="*/ 0 w 6960975"/>
              <a:gd name="connsiteY0" fmla="*/ 0 h 6858000"/>
              <a:gd name="connsiteX1" fmla="*/ 6610351 w 6960975"/>
              <a:gd name="connsiteY1" fmla="*/ 0 h 6858000"/>
              <a:gd name="connsiteX2" fmla="*/ 6610351 w 6960975"/>
              <a:gd name="connsiteY2" fmla="*/ 6858000 h 6858000"/>
              <a:gd name="connsiteX3" fmla="*/ 0 w 6960975"/>
              <a:gd name="connsiteY3" fmla="*/ 6858000 h 6858000"/>
              <a:gd name="connsiteX4" fmla="*/ 0 w 6960975"/>
              <a:gd name="connsiteY4" fmla="*/ 0 h 6858000"/>
              <a:gd name="connsiteX0" fmla="*/ 0 w 7093220"/>
              <a:gd name="connsiteY0" fmla="*/ 0 h 6858000"/>
              <a:gd name="connsiteX1" fmla="*/ 6610351 w 7093220"/>
              <a:gd name="connsiteY1" fmla="*/ 0 h 6858000"/>
              <a:gd name="connsiteX2" fmla="*/ 6610351 w 7093220"/>
              <a:gd name="connsiteY2" fmla="*/ 6858000 h 6858000"/>
              <a:gd name="connsiteX3" fmla="*/ 0 w 7093220"/>
              <a:gd name="connsiteY3" fmla="*/ 6858000 h 6858000"/>
              <a:gd name="connsiteX4" fmla="*/ 0 w 70932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3220" h="6858000">
                <a:moveTo>
                  <a:pt x="0" y="0"/>
                </a:moveTo>
                <a:lnTo>
                  <a:pt x="6610351" y="0"/>
                </a:lnTo>
                <a:cubicBezTo>
                  <a:pt x="7115176" y="2600325"/>
                  <a:pt x="7379728" y="4333875"/>
                  <a:pt x="6610351" y="6858000"/>
                </a:cubicBezTo>
                <a:lnTo>
                  <a:pt x="0" y="6858000"/>
                </a:lnTo>
                <a:lnTo>
                  <a:pt x="0" y="0"/>
                </a:lnTo>
                <a:close/>
              </a:path>
            </a:pathLst>
          </a:custGeom>
          <a:solidFill>
            <a:srgbClr val="FFF5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184939B-CF90-EEA6-B4E2-68164445AE2E}"/>
              </a:ext>
            </a:extLst>
          </p:cNvPr>
          <p:cNvSpPr txBox="1"/>
          <p:nvPr/>
        </p:nvSpPr>
        <p:spPr>
          <a:xfrm>
            <a:off x="457197" y="457200"/>
            <a:ext cx="309411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ormorant Infant Medium" pitchFamily="2" charset="0"/>
                <a:ea typeface="Cormorant Infant Medium" pitchFamily="2" charset="0"/>
                <a:cs typeface="+mn-cs"/>
              </a:rPr>
              <a:t>OUR GOALS</a:t>
            </a:r>
          </a:p>
        </p:txBody>
      </p:sp>
      <p:sp>
        <p:nvSpPr>
          <p:cNvPr id="28" name="TextBox 27">
            <a:extLst>
              <a:ext uri="{FF2B5EF4-FFF2-40B4-BE49-F238E27FC236}">
                <a16:creationId xmlns:a16="http://schemas.microsoft.com/office/drawing/2014/main" id="{6569E068-39D9-C381-9E81-7EE2FDDECF5B}"/>
              </a:ext>
            </a:extLst>
          </p:cNvPr>
          <p:cNvSpPr txBox="1"/>
          <p:nvPr/>
        </p:nvSpPr>
        <p:spPr>
          <a:xfrm>
            <a:off x="457195" y="1420626"/>
            <a:ext cx="5507921" cy="1051442"/>
          </a:xfrm>
          <a:prstGeom prst="rect">
            <a:avLst/>
          </a:prstGeom>
          <a:noFill/>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rPr>
              <a:t>We aim to </a:t>
            </a:r>
            <a:r>
              <a:rPr lang="en-US" b="1" dirty="0">
                <a:solidFill>
                  <a:srgbClr val="FF6699"/>
                </a:solidFill>
                <a:latin typeface="Lato" panose="020F0502020204030203" pitchFamily="34" charset="0"/>
                <a:ea typeface="Tahoma" panose="020B0604030504040204" pitchFamily="34" charset="0"/>
                <a:cs typeface="Lato" panose="020F0502020204030203" pitchFamily="34" charset="0"/>
              </a:rPr>
              <a:t>expand </a:t>
            </a:r>
            <a:r>
              <a:rPr kumimoji="0" lang="en-US"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rPr>
              <a:t>the existing RN programs we currently support and increase the number of schools and programs we assist statewide.</a:t>
            </a:r>
          </a:p>
        </p:txBody>
      </p:sp>
      <p:grpSp>
        <p:nvGrpSpPr>
          <p:cNvPr id="30" name="Group 29">
            <a:extLst>
              <a:ext uri="{FF2B5EF4-FFF2-40B4-BE49-F238E27FC236}">
                <a16:creationId xmlns:a16="http://schemas.microsoft.com/office/drawing/2014/main" id="{E09CC468-1F54-80F5-296C-7310F416D263}"/>
              </a:ext>
            </a:extLst>
          </p:cNvPr>
          <p:cNvGrpSpPr/>
          <p:nvPr/>
        </p:nvGrpSpPr>
        <p:grpSpPr>
          <a:xfrm>
            <a:off x="414399" y="2636074"/>
            <a:ext cx="5029202" cy="852992"/>
            <a:chOff x="457194" y="3512548"/>
            <a:chExt cx="5029202" cy="852992"/>
          </a:xfrm>
        </p:grpSpPr>
        <p:sp>
          <p:nvSpPr>
            <p:cNvPr id="39" name="TextBox 38">
              <a:extLst>
                <a:ext uri="{FF2B5EF4-FFF2-40B4-BE49-F238E27FC236}">
                  <a16:creationId xmlns:a16="http://schemas.microsoft.com/office/drawing/2014/main" id="{D0135034-9C0E-B650-D07D-353CEACF2A7C}"/>
                </a:ext>
              </a:extLst>
            </p:cNvPr>
            <p:cNvSpPr txBox="1"/>
            <p:nvPr/>
          </p:nvSpPr>
          <p:spPr>
            <a:xfrm>
              <a:off x="457196" y="3512548"/>
              <a:ext cx="5029200" cy="321242"/>
            </a:xfrm>
            <a:prstGeom prst="rect">
              <a:avLst/>
            </a:prstGeom>
            <a:noFill/>
          </p:spPr>
          <p:txBody>
            <a:bodyPr wrap="square"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400" b="1" dirty="0">
                  <a:latin typeface="Lato" panose="020F0502020204030203" pitchFamily="34" charset="0"/>
                  <a:ea typeface="Tahoma" panose="020B0604030504040204" pitchFamily="34" charset="0"/>
                  <a:cs typeface="Lato" panose="020F0502020204030203" pitchFamily="34" charset="0"/>
                </a:rPr>
                <a:t>Existing Programs</a:t>
              </a:r>
              <a:endParaRPr kumimoji="0" lang="en-US" sz="1400" b="1" i="0" u="none" strike="noStrike" kern="1200" cap="none" spc="0" normalizeH="0" baseline="0" noProof="0" dirty="0">
                <a:ln>
                  <a:noFill/>
                </a:ln>
                <a:effectLst/>
                <a:uLnTx/>
                <a:uFillTx/>
                <a:latin typeface="Lato" panose="020F0502020204030203" pitchFamily="34" charset="0"/>
                <a:ea typeface="Tahoma" panose="020B0604030504040204" pitchFamily="34" charset="0"/>
                <a:cs typeface="Lato" panose="020F0502020204030203" pitchFamily="34" charset="0"/>
              </a:endParaRPr>
            </a:p>
          </p:txBody>
        </p:sp>
        <p:sp>
          <p:nvSpPr>
            <p:cNvPr id="24" name="TextBox 23">
              <a:extLst>
                <a:ext uri="{FF2B5EF4-FFF2-40B4-BE49-F238E27FC236}">
                  <a16:creationId xmlns:a16="http://schemas.microsoft.com/office/drawing/2014/main" id="{A5198476-2EA1-4AD7-B3BE-398F376873FF}"/>
                </a:ext>
              </a:extLst>
            </p:cNvPr>
            <p:cNvSpPr txBox="1"/>
            <p:nvPr/>
          </p:nvSpPr>
          <p:spPr>
            <a:xfrm>
              <a:off x="457194" y="3785766"/>
              <a:ext cx="5029200" cy="579774"/>
            </a:xfrm>
            <a:prstGeom prst="rect">
              <a:avLst/>
            </a:prstGeom>
            <a:noFill/>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Increase scholarships, offer more bridge grants, provide more large-scale donations (supply bags, exam fees, etc.)</a:t>
              </a:r>
              <a:endParaRPr kumimoji="0" lang="en-US" sz="1400"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endParaRPr>
            </a:p>
          </p:txBody>
        </p:sp>
      </p:grpSp>
      <p:grpSp>
        <p:nvGrpSpPr>
          <p:cNvPr id="29" name="Group 28">
            <a:extLst>
              <a:ext uri="{FF2B5EF4-FFF2-40B4-BE49-F238E27FC236}">
                <a16:creationId xmlns:a16="http://schemas.microsoft.com/office/drawing/2014/main" id="{B0406F84-2484-8AD6-BF81-EF8ED772BF25}"/>
              </a:ext>
            </a:extLst>
          </p:cNvPr>
          <p:cNvGrpSpPr/>
          <p:nvPr/>
        </p:nvGrpSpPr>
        <p:grpSpPr>
          <a:xfrm>
            <a:off x="436597" y="3629949"/>
            <a:ext cx="5029202" cy="1373263"/>
            <a:chOff x="457194" y="4725779"/>
            <a:chExt cx="5029202" cy="1373263"/>
          </a:xfrm>
        </p:grpSpPr>
        <p:sp>
          <p:nvSpPr>
            <p:cNvPr id="25" name="TextBox 24">
              <a:extLst>
                <a:ext uri="{FF2B5EF4-FFF2-40B4-BE49-F238E27FC236}">
                  <a16:creationId xmlns:a16="http://schemas.microsoft.com/office/drawing/2014/main" id="{BD14DF40-A093-EE3C-97B5-57E59C4FEFFD}"/>
                </a:ext>
              </a:extLst>
            </p:cNvPr>
            <p:cNvSpPr txBox="1"/>
            <p:nvPr/>
          </p:nvSpPr>
          <p:spPr>
            <a:xfrm>
              <a:off x="457196" y="4725779"/>
              <a:ext cx="5029200" cy="321242"/>
            </a:xfrm>
            <a:prstGeom prst="rect">
              <a:avLst/>
            </a:prstGeom>
            <a:noFill/>
          </p:spPr>
          <p:txBody>
            <a:bodyPr wrap="square"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400" b="1" dirty="0">
                  <a:latin typeface="Lato" panose="020F0502020204030203" pitchFamily="34" charset="0"/>
                  <a:ea typeface="Tahoma" panose="020B0604030504040204" pitchFamily="34" charset="0"/>
                  <a:cs typeface="Lato" panose="020F0502020204030203" pitchFamily="34" charset="0"/>
                </a:rPr>
                <a:t>Expansion to New Schools</a:t>
              </a:r>
              <a:endParaRPr kumimoji="0" lang="en-US" sz="1400" b="1" i="0" u="none" strike="noStrike" kern="1200" cap="none" spc="0" normalizeH="0" baseline="0" noProof="0" dirty="0">
                <a:ln>
                  <a:noFill/>
                </a:ln>
                <a:effectLst/>
                <a:uLnTx/>
                <a:uFillTx/>
                <a:latin typeface="Lato" panose="020F0502020204030203" pitchFamily="34" charset="0"/>
                <a:ea typeface="Tahoma" panose="020B0604030504040204" pitchFamily="34" charset="0"/>
                <a:cs typeface="Lato" panose="020F0502020204030203" pitchFamily="34" charset="0"/>
              </a:endParaRPr>
            </a:p>
          </p:txBody>
        </p:sp>
        <p:sp>
          <p:nvSpPr>
            <p:cNvPr id="26" name="TextBox 25">
              <a:extLst>
                <a:ext uri="{FF2B5EF4-FFF2-40B4-BE49-F238E27FC236}">
                  <a16:creationId xmlns:a16="http://schemas.microsoft.com/office/drawing/2014/main" id="{9F367D0A-4D73-3657-4088-1E187DAEEA15}"/>
                </a:ext>
              </a:extLst>
            </p:cNvPr>
            <p:cNvSpPr txBox="1"/>
            <p:nvPr/>
          </p:nvSpPr>
          <p:spPr>
            <a:xfrm>
              <a:off x="457194" y="4998997"/>
              <a:ext cx="5029200" cy="1100045"/>
            </a:xfrm>
            <a:prstGeom prst="rect">
              <a:avLst/>
            </a:prstGeom>
            <a:noFill/>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Our primary focus will remain on finding additional programs at community colleges throughout the SUNY system, with near term focus on the Buffalo/Niagara, Adirondack and Metro NYC areas</a:t>
              </a:r>
              <a:endParaRPr kumimoji="0" lang="en-US" sz="1400"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endParaRPr>
            </a:p>
          </p:txBody>
        </p:sp>
      </p:grpSp>
      <p:grpSp>
        <p:nvGrpSpPr>
          <p:cNvPr id="31" name="Group 30">
            <a:extLst>
              <a:ext uri="{FF2B5EF4-FFF2-40B4-BE49-F238E27FC236}">
                <a16:creationId xmlns:a16="http://schemas.microsoft.com/office/drawing/2014/main" id="{1D601BB6-0282-585F-8808-50635A9549D4}"/>
              </a:ext>
            </a:extLst>
          </p:cNvPr>
          <p:cNvGrpSpPr/>
          <p:nvPr/>
        </p:nvGrpSpPr>
        <p:grpSpPr>
          <a:xfrm>
            <a:off x="457195" y="5089225"/>
            <a:ext cx="5029202" cy="1111524"/>
            <a:chOff x="457194" y="4725779"/>
            <a:chExt cx="5029202" cy="1111524"/>
          </a:xfrm>
        </p:grpSpPr>
        <p:sp>
          <p:nvSpPr>
            <p:cNvPr id="32" name="TextBox 31">
              <a:extLst>
                <a:ext uri="{FF2B5EF4-FFF2-40B4-BE49-F238E27FC236}">
                  <a16:creationId xmlns:a16="http://schemas.microsoft.com/office/drawing/2014/main" id="{552FB82F-0F50-0A18-9C9D-92E601C99B2B}"/>
                </a:ext>
              </a:extLst>
            </p:cNvPr>
            <p:cNvSpPr txBox="1"/>
            <p:nvPr/>
          </p:nvSpPr>
          <p:spPr>
            <a:xfrm>
              <a:off x="457196" y="4725779"/>
              <a:ext cx="5029200" cy="321242"/>
            </a:xfrm>
            <a:prstGeom prst="rect">
              <a:avLst/>
            </a:prstGeom>
            <a:noFill/>
          </p:spPr>
          <p:txBody>
            <a:bodyPr wrap="square"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400" b="1" dirty="0">
                  <a:solidFill>
                    <a:srgbClr val="000000"/>
                  </a:solidFill>
                  <a:latin typeface="Lato" panose="020F0502020204030203" pitchFamily="34" charset="0"/>
                  <a:ea typeface="Tahoma" panose="020B0604030504040204" pitchFamily="34" charset="0"/>
                  <a:cs typeface="Lato" panose="020F0502020204030203" pitchFamily="34" charset="0"/>
                </a:rPr>
                <a:t>Donor Relations</a:t>
              </a:r>
              <a:endParaRPr kumimoji="0" lang="en-US" sz="1400" b="1" i="0" u="none" strike="noStrike" kern="1200" cap="none" spc="0" normalizeH="0" baseline="0" noProof="0" dirty="0">
                <a:ln>
                  <a:noFill/>
                </a:ln>
                <a:solidFill>
                  <a:srgbClr val="000000"/>
                </a:solidFill>
                <a:effectLst/>
                <a:uLnTx/>
                <a:uFillTx/>
                <a:latin typeface="Lato" panose="020F0502020204030203" pitchFamily="34" charset="0"/>
                <a:ea typeface="Tahoma" panose="020B0604030504040204" pitchFamily="34" charset="0"/>
                <a:cs typeface="Lato" panose="020F0502020204030203" pitchFamily="34" charset="0"/>
              </a:endParaRPr>
            </a:p>
          </p:txBody>
        </p:sp>
        <p:sp>
          <p:nvSpPr>
            <p:cNvPr id="33" name="TextBox 32">
              <a:extLst>
                <a:ext uri="{FF2B5EF4-FFF2-40B4-BE49-F238E27FC236}">
                  <a16:creationId xmlns:a16="http://schemas.microsoft.com/office/drawing/2014/main" id="{5DC5454F-75CD-668C-7561-E166611BECFF}"/>
                </a:ext>
              </a:extLst>
            </p:cNvPr>
            <p:cNvSpPr txBox="1"/>
            <p:nvPr/>
          </p:nvSpPr>
          <p:spPr>
            <a:xfrm>
              <a:off x="457194" y="4998997"/>
              <a:ext cx="5029200" cy="838306"/>
            </a:xfrm>
            <a:prstGeom prst="rect">
              <a:avLst/>
            </a:prstGeom>
            <a:noFill/>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We can provide our Donors with a full annual report on our use of funds and allow them to target specific schools that they would like to support (if desired).</a:t>
              </a:r>
              <a:endParaRPr kumimoji="0" lang="en-US" sz="1400"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endParaRPr>
            </a:p>
          </p:txBody>
        </p:sp>
      </p:grpSp>
      <p:sp>
        <p:nvSpPr>
          <p:cNvPr id="151" name="TextBox 150">
            <a:extLst>
              <a:ext uri="{FF2B5EF4-FFF2-40B4-BE49-F238E27FC236}">
                <a16:creationId xmlns:a16="http://schemas.microsoft.com/office/drawing/2014/main" id="{E9067ED0-210D-5468-528D-300626CB4E0C}"/>
              </a:ext>
            </a:extLst>
          </p:cNvPr>
          <p:cNvSpPr txBox="1"/>
          <p:nvPr/>
        </p:nvSpPr>
        <p:spPr>
          <a:xfrm>
            <a:off x="11734799" y="6400800"/>
            <a:ext cx="258405" cy="246221"/>
          </a:xfrm>
          <a:prstGeom prst="rect">
            <a:avLst/>
          </a:prstGeom>
          <a:noFill/>
        </p:spPr>
        <p:txBody>
          <a:bodyPr wrap="none" rtlCol="0">
            <a:spAutoFit/>
          </a:bodyPr>
          <a:lstStyle/>
          <a:p>
            <a:pPr algn="r"/>
            <a:r>
              <a:rPr lang="en-US" sz="1000" dirty="0">
                <a:solidFill>
                  <a:srgbClr val="666666">
                    <a:alpha val="50000"/>
                  </a:srgbClr>
                </a:solidFill>
                <a:latin typeface="Lato" panose="020F0502020204030203" pitchFamily="34" charset="0"/>
                <a:ea typeface="Tahoma" panose="020B0604030504040204" pitchFamily="34" charset="0"/>
                <a:cs typeface="Lato" panose="020F0502020204030203" pitchFamily="34" charset="0"/>
              </a:rPr>
              <a:t>9</a:t>
            </a:r>
          </a:p>
        </p:txBody>
      </p:sp>
      <p:pic>
        <p:nvPicPr>
          <p:cNvPr id="152" name="Picture 151" descr="A white text in a blue circle&#10;&#10;Description automatically generated">
            <a:extLst>
              <a:ext uri="{FF2B5EF4-FFF2-40B4-BE49-F238E27FC236}">
                <a16:creationId xmlns:a16="http://schemas.microsoft.com/office/drawing/2014/main" id="{BDE565A6-4787-D129-A678-A0DDFBC01D33}"/>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brightnessContrast bright="-76000" contrast="-40000"/>
                    </a14:imgEffect>
                  </a14:imgLayer>
                </a14:imgProps>
              </a:ext>
              <a:ext uri="{28A0092B-C50C-407E-A947-70E740481C1C}">
                <a14:useLocalDpi xmlns:a14="http://schemas.microsoft.com/office/drawing/2010/main" val="0"/>
              </a:ext>
            </a:extLst>
          </a:blip>
          <a:srcRect/>
          <a:stretch/>
        </p:blipFill>
        <p:spPr>
          <a:xfrm>
            <a:off x="198796" y="6400798"/>
            <a:ext cx="553014" cy="246221"/>
          </a:xfrm>
          <a:prstGeom prst="rect">
            <a:avLst/>
          </a:prstGeom>
        </p:spPr>
      </p:pic>
      <p:grpSp>
        <p:nvGrpSpPr>
          <p:cNvPr id="9" name="Group 8">
            <a:extLst>
              <a:ext uri="{FF2B5EF4-FFF2-40B4-BE49-F238E27FC236}">
                <a16:creationId xmlns:a16="http://schemas.microsoft.com/office/drawing/2014/main" id="{18ECFFEA-8650-8592-3445-2E3E91B61EE1}"/>
              </a:ext>
            </a:extLst>
          </p:cNvPr>
          <p:cNvGrpSpPr/>
          <p:nvPr/>
        </p:nvGrpSpPr>
        <p:grpSpPr>
          <a:xfrm>
            <a:off x="6063432" y="1275202"/>
            <a:ext cx="5671372" cy="4300659"/>
            <a:chOff x="6063432" y="1275202"/>
            <a:chExt cx="5671372" cy="4300659"/>
          </a:xfrm>
        </p:grpSpPr>
        <p:grpSp>
          <p:nvGrpSpPr>
            <p:cNvPr id="73" name="Group 72">
              <a:extLst>
                <a:ext uri="{FF2B5EF4-FFF2-40B4-BE49-F238E27FC236}">
                  <a16:creationId xmlns:a16="http://schemas.microsoft.com/office/drawing/2014/main" id="{270A626E-33A6-F3CC-81A9-41F0450C998D}"/>
                </a:ext>
              </a:extLst>
            </p:cNvPr>
            <p:cNvGrpSpPr/>
            <p:nvPr/>
          </p:nvGrpSpPr>
          <p:grpSpPr>
            <a:xfrm>
              <a:off x="6465474" y="4462085"/>
              <a:ext cx="2763871" cy="321242"/>
              <a:chOff x="6582810" y="4654116"/>
              <a:chExt cx="2763871" cy="321242"/>
            </a:xfrm>
          </p:grpSpPr>
          <p:sp>
            <p:nvSpPr>
              <p:cNvPr id="116" name="TextBox 115">
                <a:extLst>
                  <a:ext uri="{FF2B5EF4-FFF2-40B4-BE49-F238E27FC236}">
                    <a16:creationId xmlns:a16="http://schemas.microsoft.com/office/drawing/2014/main" id="{F161F970-3291-B48F-79D7-C48017784F83}"/>
                  </a:ext>
                </a:extLst>
              </p:cNvPr>
              <p:cNvSpPr txBox="1"/>
              <p:nvPr/>
            </p:nvSpPr>
            <p:spPr>
              <a:xfrm>
                <a:off x="6773541" y="4654116"/>
                <a:ext cx="2573140" cy="321242"/>
              </a:xfrm>
              <a:prstGeom prst="rect">
                <a:avLst/>
              </a:prstGeom>
              <a:noFill/>
            </p:spPr>
            <p:txBody>
              <a:bodyPr wrap="non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rPr>
                  <a:t>Near-Term Expansion Targets</a:t>
                </a:r>
              </a:p>
            </p:txBody>
          </p:sp>
          <p:sp>
            <p:nvSpPr>
              <p:cNvPr id="144" name="Teardrop 143">
                <a:extLst>
                  <a:ext uri="{FF2B5EF4-FFF2-40B4-BE49-F238E27FC236}">
                    <a16:creationId xmlns:a16="http://schemas.microsoft.com/office/drawing/2014/main" id="{535C5E46-22B3-E67C-41FD-61D1D601B6E7}"/>
                  </a:ext>
                </a:extLst>
              </p:cNvPr>
              <p:cNvSpPr/>
              <p:nvPr/>
            </p:nvSpPr>
            <p:spPr>
              <a:xfrm rot="8100000">
                <a:off x="6582810" y="4713762"/>
                <a:ext cx="180291" cy="180291"/>
              </a:xfrm>
              <a:prstGeom prst="teardrop">
                <a:avLst/>
              </a:prstGeom>
              <a:solidFill>
                <a:srgbClr val="FF6699"/>
              </a:solidFill>
              <a:ln w="12700">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73">
              <a:extLst>
                <a:ext uri="{FF2B5EF4-FFF2-40B4-BE49-F238E27FC236}">
                  <a16:creationId xmlns:a16="http://schemas.microsoft.com/office/drawing/2014/main" id="{FF5B720B-3353-1BF0-2628-40132194AE9B}"/>
                </a:ext>
              </a:extLst>
            </p:cNvPr>
            <p:cNvGrpSpPr/>
            <p:nvPr/>
          </p:nvGrpSpPr>
          <p:grpSpPr>
            <a:xfrm>
              <a:off x="6063432" y="1275202"/>
              <a:ext cx="5671372" cy="4300659"/>
              <a:chOff x="6063428" y="1278671"/>
              <a:chExt cx="5671372" cy="4300659"/>
            </a:xfrm>
          </p:grpSpPr>
          <p:sp>
            <p:nvSpPr>
              <p:cNvPr id="112" name="Graphic 41">
                <a:extLst>
                  <a:ext uri="{FF2B5EF4-FFF2-40B4-BE49-F238E27FC236}">
                    <a16:creationId xmlns:a16="http://schemas.microsoft.com/office/drawing/2014/main" id="{14A36E2B-9674-105B-5EC1-DD8198E98309}"/>
                  </a:ext>
                </a:extLst>
              </p:cNvPr>
              <p:cNvSpPr/>
              <p:nvPr/>
            </p:nvSpPr>
            <p:spPr>
              <a:xfrm rot="21438000">
                <a:off x="6063592" y="1278671"/>
                <a:ext cx="5671208" cy="4300659"/>
              </a:xfrm>
              <a:custGeom>
                <a:avLst/>
                <a:gdLst>
                  <a:gd name="connsiteX0" fmla="*/ 4075505 w 5671208"/>
                  <a:gd name="connsiteY0" fmla="*/ 4166265 h 4300659"/>
                  <a:gd name="connsiteX1" fmla="*/ 4075505 w 5671208"/>
                  <a:gd name="connsiteY1" fmla="*/ 4220024 h 4300659"/>
                  <a:gd name="connsiteX2" fmla="*/ 3946126 w 5671208"/>
                  <a:gd name="connsiteY2" fmla="*/ 4300659 h 4300659"/>
                  <a:gd name="connsiteX3" fmla="*/ 3994643 w 5671208"/>
                  <a:gd name="connsiteY3" fmla="*/ 4177017 h 4300659"/>
                  <a:gd name="connsiteX4" fmla="*/ 4075505 w 5671208"/>
                  <a:gd name="connsiteY4" fmla="*/ 4166265 h 4300659"/>
                  <a:gd name="connsiteX5" fmla="*/ 4679285 w 5671208"/>
                  <a:gd name="connsiteY5" fmla="*/ 4139384 h 4300659"/>
                  <a:gd name="connsiteX6" fmla="*/ 4560686 w 5671208"/>
                  <a:gd name="connsiteY6" fmla="*/ 4182390 h 4300659"/>
                  <a:gd name="connsiteX7" fmla="*/ 4442087 w 5671208"/>
                  <a:gd name="connsiteY7" fmla="*/ 4193142 h 4300659"/>
                  <a:gd name="connsiteX8" fmla="*/ 4609203 w 5671208"/>
                  <a:gd name="connsiteY8" fmla="*/ 4155509 h 4300659"/>
                  <a:gd name="connsiteX9" fmla="*/ 4679285 w 5671208"/>
                  <a:gd name="connsiteY9" fmla="*/ 4139384 h 4300659"/>
                  <a:gd name="connsiteX10" fmla="*/ 4743965 w 5671208"/>
                  <a:gd name="connsiteY10" fmla="*/ 4155509 h 4300659"/>
                  <a:gd name="connsiteX11" fmla="*/ 4641548 w 5671208"/>
                  <a:gd name="connsiteY11" fmla="*/ 4177017 h 4300659"/>
                  <a:gd name="connsiteX12" fmla="*/ 4641548 w 5671208"/>
                  <a:gd name="connsiteY12" fmla="*/ 4166265 h 4300659"/>
                  <a:gd name="connsiteX13" fmla="*/ 5008149 w 5671208"/>
                  <a:gd name="connsiteY13" fmla="*/ 4031867 h 4300659"/>
                  <a:gd name="connsiteX14" fmla="*/ 4743965 w 5671208"/>
                  <a:gd name="connsiteY14" fmla="*/ 4155509 h 4300659"/>
                  <a:gd name="connsiteX15" fmla="*/ 5385473 w 5671208"/>
                  <a:gd name="connsiteY15" fmla="*/ 3682441 h 4300659"/>
                  <a:gd name="connsiteX16" fmla="*/ 5115949 w 5671208"/>
                  <a:gd name="connsiteY16" fmla="*/ 3908221 h 4300659"/>
                  <a:gd name="connsiteX17" fmla="*/ 5239959 w 5671208"/>
                  <a:gd name="connsiteY17" fmla="*/ 3908221 h 4300659"/>
                  <a:gd name="connsiteX18" fmla="*/ 5336985 w 5671208"/>
                  <a:gd name="connsiteY18" fmla="*/ 3784580 h 4300659"/>
                  <a:gd name="connsiteX19" fmla="*/ 5434009 w 5671208"/>
                  <a:gd name="connsiteY19" fmla="*/ 3789953 h 4300659"/>
                  <a:gd name="connsiteX20" fmla="*/ 5439397 w 5671208"/>
                  <a:gd name="connsiteY20" fmla="*/ 3752325 h 4300659"/>
                  <a:gd name="connsiteX21" fmla="*/ 5487933 w 5671208"/>
                  <a:gd name="connsiteY21" fmla="*/ 3806083 h 4300659"/>
                  <a:gd name="connsiteX22" fmla="*/ 5671208 w 5671208"/>
                  <a:gd name="connsiteY22" fmla="*/ 3736200 h 4300659"/>
                  <a:gd name="connsiteX23" fmla="*/ 5346028 w 5671208"/>
                  <a:gd name="connsiteY23" fmla="*/ 3889947 h 4300659"/>
                  <a:gd name="connsiteX24" fmla="*/ 5045862 w 5671208"/>
                  <a:gd name="connsiteY24" fmla="*/ 4031867 h 4300659"/>
                  <a:gd name="connsiteX25" fmla="*/ 5110562 w 5671208"/>
                  <a:gd name="connsiteY25" fmla="*/ 3994239 h 4300659"/>
                  <a:gd name="connsiteX26" fmla="*/ 4704087 w 5671208"/>
                  <a:gd name="connsiteY26" fmla="*/ 4097669 h 4300659"/>
                  <a:gd name="connsiteX27" fmla="*/ 4328880 w 5671208"/>
                  <a:gd name="connsiteY27" fmla="*/ 4193142 h 4300659"/>
                  <a:gd name="connsiteX28" fmla="*/ 4425914 w 5671208"/>
                  <a:gd name="connsiteY28" fmla="*/ 4214646 h 4300659"/>
                  <a:gd name="connsiteX29" fmla="*/ 4177931 w 5671208"/>
                  <a:gd name="connsiteY29" fmla="*/ 4246901 h 4300659"/>
                  <a:gd name="connsiteX30" fmla="*/ 4301923 w 5671208"/>
                  <a:gd name="connsiteY30" fmla="*/ 4193142 h 4300659"/>
                  <a:gd name="connsiteX31" fmla="*/ 4248014 w 5671208"/>
                  <a:gd name="connsiteY31" fmla="*/ 4155509 h 4300659"/>
                  <a:gd name="connsiteX32" fmla="*/ 4194104 w 5671208"/>
                  <a:gd name="connsiteY32" fmla="*/ 4177017 h 4300659"/>
                  <a:gd name="connsiteX33" fmla="*/ 4210276 w 5671208"/>
                  <a:gd name="connsiteY33" fmla="*/ 4214646 h 4300659"/>
                  <a:gd name="connsiteX34" fmla="*/ 4118634 w 5671208"/>
                  <a:gd name="connsiteY34" fmla="*/ 4236149 h 4300659"/>
                  <a:gd name="connsiteX35" fmla="*/ 4091677 w 5671208"/>
                  <a:gd name="connsiteY35" fmla="*/ 4166265 h 4300659"/>
                  <a:gd name="connsiteX36" fmla="*/ 4177931 w 5671208"/>
                  <a:gd name="connsiteY36" fmla="*/ 4042619 h 4300659"/>
                  <a:gd name="connsiteX37" fmla="*/ 4301923 w 5671208"/>
                  <a:gd name="connsiteY37" fmla="*/ 4031867 h 4300659"/>
                  <a:gd name="connsiteX38" fmla="*/ 4301923 w 5671208"/>
                  <a:gd name="connsiteY38" fmla="*/ 3988861 h 4300659"/>
                  <a:gd name="connsiteX39" fmla="*/ 4318095 w 5671208"/>
                  <a:gd name="connsiteY39" fmla="*/ 4004986 h 4300659"/>
                  <a:gd name="connsiteX40" fmla="*/ 4328880 w 5671208"/>
                  <a:gd name="connsiteY40" fmla="*/ 3935102 h 4300659"/>
                  <a:gd name="connsiteX41" fmla="*/ 4377397 w 5671208"/>
                  <a:gd name="connsiteY41" fmla="*/ 3994239 h 4300659"/>
                  <a:gd name="connsiteX42" fmla="*/ 4398957 w 5671208"/>
                  <a:gd name="connsiteY42" fmla="*/ 3918977 h 4300659"/>
                  <a:gd name="connsiteX43" fmla="*/ 4495997 w 5671208"/>
                  <a:gd name="connsiteY43" fmla="*/ 3924351 h 4300659"/>
                  <a:gd name="connsiteX44" fmla="*/ 4522949 w 5671208"/>
                  <a:gd name="connsiteY44" fmla="*/ 3870593 h 4300659"/>
                  <a:gd name="connsiteX45" fmla="*/ 4576858 w 5671208"/>
                  <a:gd name="connsiteY45" fmla="*/ 3918977 h 4300659"/>
                  <a:gd name="connsiteX46" fmla="*/ 4549906 w 5671208"/>
                  <a:gd name="connsiteY46" fmla="*/ 3870593 h 4300659"/>
                  <a:gd name="connsiteX47" fmla="*/ 4684678 w 5671208"/>
                  <a:gd name="connsiteY47" fmla="*/ 3908221 h 4300659"/>
                  <a:gd name="connsiteX48" fmla="*/ 4760128 w 5671208"/>
                  <a:gd name="connsiteY48" fmla="*/ 3854463 h 4300659"/>
                  <a:gd name="connsiteX49" fmla="*/ 5115949 w 5671208"/>
                  <a:gd name="connsiteY49" fmla="*/ 3832965 h 4300659"/>
                  <a:gd name="connsiteX50" fmla="*/ 5315386 w 5671208"/>
                  <a:gd name="connsiteY50" fmla="*/ 3671689 h 4300659"/>
                  <a:gd name="connsiteX51" fmla="*/ 5385473 w 5671208"/>
                  <a:gd name="connsiteY51" fmla="*/ 3682441 h 4300659"/>
                  <a:gd name="connsiteX52" fmla="*/ 5558020 w 5671208"/>
                  <a:gd name="connsiteY52" fmla="*/ 3558795 h 4300659"/>
                  <a:gd name="connsiteX53" fmla="*/ 5541809 w 5671208"/>
                  <a:gd name="connsiteY53" fmla="*/ 3548043 h 4300659"/>
                  <a:gd name="connsiteX54" fmla="*/ 5606508 w 5671208"/>
                  <a:gd name="connsiteY54" fmla="*/ 3521162 h 4300659"/>
                  <a:gd name="connsiteX55" fmla="*/ 5568795 w 5671208"/>
                  <a:gd name="connsiteY55" fmla="*/ 3558795 h 4300659"/>
                  <a:gd name="connsiteX56" fmla="*/ 5558020 w 5671208"/>
                  <a:gd name="connsiteY56" fmla="*/ 3558795 h 4300659"/>
                  <a:gd name="connsiteX57" fmla="*/ 668470 w 5671208"/>
                  <a:gd name="connsiteY57" fmla="*/ 1800903 h 4300659"/>
                  <a:gd name="connsiteX58" fmla="*/ 625340 w 5671208"/>
                  <a:gd name="connsiteY58" fmla="*/ 1854662 h 4300659"/>
                  <a:gd name="connsiteX59" fmla="*/ 592995 w 5671208"/>
                  <a:gd name="connsiteY59" fmla="*/ 1827779 h 4300659"/>
                  <a:gd name="connsiteX60" fmla="*/ 598388 w 5671208"/>
                  <a:gd name="connsiteY60" fmla="*/ 1768643 h 4300659"/>
                  <a:gd name="connsiteX61" fmla="*/ 668470 w 5671208"/>
                  <a:gd name="connsiteY61" fmla="*/ 1800903 h 4300659"/>
                  <a:gd name="connsiteX62" fmla="*/ 2566060 w 5671208"/>
                  <a:gd name="connsiteY62" fmla="*/ 946145 h 4300659"/>
                  <a:gd name="connsiteX63" fmla="*/ 2528324 w 5671208"/>
                  <a:gd name="connsiteY63" fmla="*/ 978400 h 4300659"/>
                  <a:gd name="connsiteX64" fmla="*/ 2576841 w 5671208"/>
                  <a:gd name="connsiteY64" fmla="*/ 908516 h 4300659"/>
                  <a:gd name="connsiteX65" fmla="*/ 2576841 w 5671208"/>
                  <a:gd name="connsiteY65" fmla="*/ 940766 h 4300659"/>
                  <a:gd name="connsiteX66" fmla="*/ 2566060 w 5671208"/>
                  <a:gd name="connsiteY66" fmla="*/ 946145 h 4300659"/>
                  <a:gd name="connsiteX67" fmla="*/ 2673875 w 5671208"/>
                  <a:gd name="connsiteY67" fmla="*/ 661228 h 4300659"/>
                  <a:gd name="connsiteX68" fmla="*/ 2690052 w 5671208"/>
                  <a:gd name="connsiteY68" fmla="*/ 671975 h 4300659"/>
                  <a:gd name="connsiteX69" fmla="*/ 2625358 w 5671208"/>
                  <a:gd name="connsiteY69" fmla="*/ 688105 h 4300659"/>
                  <a:gd name="connsiteX70" fmla="*/ 2636142 w 5671208"/>
                  <a:gd name="connsiteY70" fmla="*/ 671975 h 4300659"/>
                  <a:gd name="connsiteX71" fmla="*/ 2673875 w 5671208"/>
                  <a:gd name="connsiteY71" fmla="*/ 661228 h 4300659"/>
                  <a:gd name="connsiteX72" fmla="*/ 2787086 w 5671208"/>
                  <a:gd name="connsiteY72" fmla="*/ 602092 h 4300659"/>
                  <a:gd name="connsiteX73" fmla="*/ 2754742 w 5671208"/>
                  <a:gd name="connsiteY73" fmla="*/ 628973 h 4300659"/>
                  <a:gd name="connsiteX74" fmla="*/ 2711612 w 5671208"/>
                  <a:gd name="connsiteY74" fmla="*/ 671975 h 4300659"/>
                  <a:gd name="connsiteX75" fmla="*/ 2700832 w 5671208"/>
                  <a:gd name="connsiteY75" fmla="*/ 628973 h 4300659"/>
                  <a:gd name="connsiteX76" fmla="*/ 2787086 w 5671208"/>
                  <a:gd name="connsiteY76" fmla="*/ 602092 h 4300659"/>
                  <a:gd name="connsiteX77" fmla="*/ 3525638 w 5671208"/>
                  <a:gd name="connsiteY77" fmla="*/ 0 h 4300659"/>
                  <a:gd name="connsiteX78" fmla="*/ 4048015 w 5671208"/>
                  <a:gd name="connsiteY78" fmla="*/ 0 h 4300659"/>
                  <a:gd name="connsiteX79" fmla="*/ 4549906 w 5671208"/>
                  <a:gd name="connsiteY79" fmla="*/ 0 h 4300659"/>
                  <a:gd name="connsiteX80" fmla="*/ 4549906 w 5671208"/>
                  <a:gd name="connsiteY80" fmla="*/ 53758 h 4300659"/>
                  <a:gd name="connsiteX81" fmla="*/ 4544513 w 5671208"/>
                  <a:gd name="connsiteY81" fmla="*/ 376307 h 4300659"/>
                  <a:gd name="connsiteX82" fmla="*/ 4598423 w 5671208"/>
                  <a:gd name="connsiteY82" fmla="*/ 537582 h 4300659"/>
                  <a:gd name="connsiteX83" fmla="*/ 4571466 w 5671208"/>
                  <a:gd name="connsiteY83" fmla="*/ 736490 h 4300659"/>
                  <a:gd name="connsiteX84" fmla="*/ 4495997 w 5671208"/>
                  <a:gd name="connsiteY84" fmla="*/ 908516 h 4300659"/>
                  <a:gd name="connsiteX85" fmla="*/ 4549906 w 5671208"/>
                  <a:gd name="connsiteY85" fmla="*/ 1171929 h 4300659"/>
                  <a:gd name="connsiteX86" fmla="*/ 4512169 w 5671208"/>
                  <a:gd name="connsiteY86" fmla="*/ 1338578 h 4300659"/>
                  <a:gd name="connsiteX87" fmla="*/ 4522949 w 5671208"/>
                  <a:gd name="connsiteY87" fmla="*/ 1376210 h 4300659"/>
                  <a:gd name="connsiteX88" fmla="*/ 4598423 w 5671208"/>
                  <a:gd name="connsiteY88" fmla="*/ 1327830 h 4300659"/>
                  <a:gd name="connsiteX89" fmla="*/ 4625376 w 5671208"/>
                  <a:gd name="connsiteY89" fmla="*/ 1397714 h 4300659"/>
                  <a:gd name="connsiteX90" fmla="*/ 4633300 w 5671208"/>
                  <a:gd name="connsiteY90" fmla="*/ 1771764 h 4300659"/>
                  <a:gd name="connsiteX91" fmla="*/ 4641548 w 5671208"/>
                  <a:gd name="connsiteY91" fmla="*/ 2161081 h 4300659"/>
                  <a:gd name="connsiteX92" fmla="*/ 4557990 w 5671208"/>
                  <a:gd name="connsiteY92" fmla="*/ 2475568 h 4300659"/>
                  <a:gd name="connsiteX93" fmla="*/ 4474431 w 5671208"/>
                  <a:gd name="connsiteY93" fmla="*/ 2790055 h 4300659"/>
                  <a:gd name="connsiteX94" fmla="*/ 4459229 w 5671208"/>
                  <a:gd name="connsiteY94" fmla="*/ 3151363 h 4300659"/>
                  <a:gd name="connsiteX95" fmla="*/ 4442087 w 5671208"/>
                  <a:gd name="connsiteY95" fmla="*/ 3558795 h 4300659"/>
                  <a:gd name="connsiteX96" fmla="*/ 4495997 w 5671208"/>
                  <a:gd name="connsiteY96" fmla="*/ 3623305 h 4300659"/>
                  <a:gd name="connsiteX97" fmla="*/ 4318095 w 5671208"/>
                  <a:gd name="connsiteY97" fmla="*/ 3736200 h 4300659"/>
                  <a:gd name="connsiteX98" fmla="*/ 4377397 w 5671208"/>
                  <a:gd name="connsiteY98" fmla="*/ 3832965 h 4300659"/>
                  <a:gd name="connsiteX99" fmla="*/ 4253406 w 5671208"/>
                  <a:gd name="connsiteY99" fmla="*/ 3951228 h 4300659"/>
                  <a:gd name="connsiteX100" fmla="*/ 4264186 w 5671208"/>
                  <a:gd name="connsiteY100" fmla="*/ 3994239 h 4300659"/>
                  <a:gd name="connsiteX101" fmla="*/ 4177931 w 5671208"/>
                  <a:gd name="connsiteY101" fmla="*/ 4004986 h 4300659"/>
                  <a:gd name="connsiteX102" fmla="*/ 4118634 w 5671208"/>
                  <a:gd name="connsiteY102" fmla="*/ 4101751 h 4300659"/>
                  <a:gd name="connsiteX103" fmla="*/ 4210276 w 5671208"/>
                  <a:gd name="connsiteY103" fmla="*/ 3806083 h 4300659"/>
                  <a:gd name="connsiteX104" fmla="*/ 4167152 w 5671208"/>
                  <a:gd name="connsiteY104" fmla="*/ 3526540 h 4300659"/>
                  <a:gd name="connsiteX105" fmla="*/ 4129414 w 5671208"/>
                  <a:gd name="connsiteY105" fmla="*/ 3574920 h 4300659"/>
                  <a:gd name="connsiteX106" fmla="*/ 4183324 w 5671208"/>
                  <a:gd name="connsiteY106" fmla="*/ 3832965 h 4300659"/>
                  <a:gd name="connsiteX107" fmla="*/ 3891894 w 5671208"/>
                  <a:gd name="connsiteY107" fmla="*/ 3657498 h 4300659"/>
                  <a:gd name="connsiteX108" fmla="*/ 3611893 w 5671208"/>
                  <a:gd name="connsiteY108" fmla="*/ 3488912 h 4300659"/>
                  <a:gd name="connsiteX109" fmla="*/ 3579544 w 5671208"/>
                  <a:gd name="connsiteY109" fmla="*/ 3424397 h 4300659"/>
                  <a:gd name="connsiteX110" fmla="*/ 3401647 w 5671208"/>
                  <a:gd name="connsiteY110" fmla="*/ 3354514 h 4300659"/>
                  <a:gd name="connsiteX111" fmla="*/ 3353130 w 5671208"/>
                  <a:gd name="connsiteY111" fmla="*/ 3252371 h 4300659"/>
                  <a:gd name="connsiteX112" fmla="*/ 3347737 w 5671208"/>
                  <a:gd name="connsiteY112" fmla="*/ 3048089 h 4300659"/>
                  <a:gd name="connsiteX113" fmla="*/ 3218358 w 5671208"/>
                  <a:gd name="connsiteY113" fmla="*/ 2994331 h 4300659"/>
                  <a:gd name="connsiteX114" fmla="*/ 3159056 w 5671208"/>
                  <a:gd name="connsiteY114" fmla="*/ 2876067 h 4300659"/>
                  <a:gd name="connsiteX115" fmla="*/ 2695728 w 5671208"/>
                  <a:gd name="connsiteY115" fmla="*/ 2857932 h 4300659"/>
                  <a:gd name="connsiteX116" fmla="*/ 2137628 w 5671208"/>
                  <a:gd name="connsiteY116" fmla="*/ 2836088 h 4300659"/>
                  <a:gd name="connsiteX117" fmla="*/ 1674300 w 5671208"/>
                  <a:gd name="connsiteY117" fmla="*/ 2817953 h 4300659"/>
                  <a:gd name="connsiteX118" fmla="*/ 1116200 w 5671208"/>
                  <a:gd name="connsiteY118" fmla="*/ 2796109 h 4300659"/>
                  <a:gd name="connsiteX119" fmla="*/ 621281 w 5671208"/>
                  <a:gd name="connsiteY119" fmla="*/ 2776738 h 4300659"/>
                  <a:gd name="connsiteX120" fmla="*/ 0 w 5671208"/>
                  <a:gd name="connsiteY120" fmla="*/ 2752421 h 4300659"/>
                  <a:gd name="connsiteX121" fmla="*/ 16172 w 5671208"/>
                  <a:gd name="connsiteY121" fmla="*/ 2499755 h 4300659"/>
                  <a:gd name="connsiteX122" fmla="*/ 469006 w 5671208"/>
                  <a:gd name="connsiteY122" fmla="*/ 2230964 h 4300659"/>
                  <a:gd name="connsiteX123" fmla="*/ 555262 w 5671208"/>
                  <a:gd name="connsiteY123" fmla="*/ 2101944 h 4300659"/>
                  <a:gd name="connsiteX124" fmla="*/ 668470 w 5671208"/>
                  <a:gd name="connsiteY124" fmla="*/ 2042812 h 4300659"/>
                  <a:gd name="connsiteX125" fmla="*/ 641513 w 5671208"/>
                  <a:gd name="connsiteY125" fmla="*/ 1854662 h 4300659"/>
                  <a:gd name="connsiteX126" fmla="*/ 679249 w 5671208"/>
                  <a:gd name="connsiteY126" fmla="*/ 1784773 h 4300659"/>
                  <a:gd name="connsiteX127" fmla="*/ 555262 w 5671208"/>
                  <a:gd name="connsiteY127" fmla="*/ 1731014 h 4300659"/>
                  <a:gd name="connsiteX128" fmla="*/ 560650 w 5671208"/>
                  <a:gd name="connsiteY128" fmla="*/ 1558988 h 4300659"/>
                  <a:gd name="connsiteX129" fmla="*/ 1056612 w 5671208"/>
                  <a:gd name="connsiteY129" fmla="*/ 1472975 h 4300659"/>
                  <a:gd name="connsiteX130" fmla="*/ 1493276 w 5671208"/>
                  <a:gd name="connsiteY130" fmla="*/ 1537486 h 4300659"/>
                  <a:gd name="connsiteX131" fmla="*/ 1606482 w 5671208"/>
                  <a:gd name="connsiteY131" fmla="*/ 1634250 h 4300659"/>
                  <a:gd name="connsiteX132" fmla="*/ 1762819 w 5671208"/>
                  <a:gd name="connsiteY132" fmla="*/ 1596621 h 4300659"/>
                  <a:gd name="connsiteX133" fmla="*/ 2037755 w 5671208"/>
                  <a:gd name="connsiteY133" fmla="*/ 1655754 h 4300659"/>
                  <a:gd name="connsiteX134" fmla="*/ 2059315 w 5671208"/>
                  <a:gd name="connsiteY134" fmla="*/ 1601995 h 4300659"/>
                  <a:gd name="connsiteX135" fmla="*/ 2215650 w 5671208"/>
                  <a:gd name="connsiteY135" fmla="*/ 1575114 h 4300659"/>
                  <a:gd name="connsiteX136" fmla="*/ 2420504 w 5671208"/>
                  <a:gd name="connsiteY136" fmla="*/ 1397714 h 4300659"/>
                  <a:gd name="connsiteX137" fmla="*/ 2528324 w 5671208"/>
                  <a:gd name="connsiteY137" fmla="*/ 1408466 h 4300659"/>
                  <a:gd name="connsiteX138" fmla="*/ 2587620 w 5671208"/>
                  <a:gd name="connsiteY138" fmla="*/ 1343955 h 4300659"/>
                  <a:gd name="connsiteX139" fmla="*/ 2593013 w 5671208"/>
                  <a:gd name="connsiteY139" fmla="*/ 1274072 h 4300659"/>
                  <a:gd name="connsiteX140" fmla="*/ 2576841 w 5671208"/>
                  <a:gd name="connsiteY140" fmla="*/ 1290197 h 4300659"/>
                  <a:gd name="connsiteX141" fmla="*/ 2522931 w 5671208"/>
                  <a:gd name="connsiteY141" fmla="*/ 1091290 h 4300659"/>
                  <a:gd name="connsiteX142" fmla="*/ 2566060 w 5671208"/>
                  <a:gd name="connsiteY142" fmla="*/ 1042909 h 4300659"/>
                  <a:gd name="connsiteX143" fmla="*/ 2576841 w 5671208"/>
                  <a:gd name="connsiteY143" fmla="*/ 1091290 h 4300659"/>
                  <a:gd name="connsiteX144" fmla="*/ 2690052 w 5671208"/>
                  <a:gd name="connsiteY144" fmla="*/ 946145 h 4300659"/>
                  <a:gd name="connsiteX145" fmla="*/ 2587620 w 5671208"/>
                  <a:gd name="connsiteY145" fmla="*/ 967648 h 4300659"/>
                  <a:gd name="connsiteX146" fmla="*/ 2646923 w 5671208"/>
                  <a:gd name="connsiteY146" fmla="*/ 897760 h 4300659"/>
                  <a:gd name="connsiteX147" fmla="*/ 2587620 w 5671208"/>
                  <a:gd name="connsiteY147" fmla="*/ 870883 h 4300659"/>
                  <a:gd name="connsiteX148" fmla="*/ 2522931 w 5671208"/>
                  <a:gd name="connsiteY148" fmla="*/ 913889 h 4300659"/>
                  <a:gd name="connsiteX149" fmla="*/ 2485199 w 5671208"/>
                  <a:gd name="connsiteY149" fmla="*/ 822498 h 4300659"/>
                  <a:gd name="connsiteX150" fmla="*/ 2835604 w 5671208"/>
                  <a:gd name="connsiteY150" fmla="*/ 591340 h 4300659"/>
                  <a:gd name="connsiteX151" fmla="*/ 2943423 w 5671208"/>
                  <a:gd name="connsiteY151" fmla="*/ 392435 h 4300659"/>
                  <a:gd name="connsiteX152" fmla="*/ 3250704 w 5671208"/>
                  <a:gd name="connsiteY152" fmla="*/ 134395 h 4300659"/>
                  <a:gd name="connsiteX153" fmla="*/ 3525638 w 5671208"/>
                  <a:gd name="connsiteY153" fmla="*/ 0 h 430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5671208" h="4300659" extrusionOk="0">
                    <a:moveTo>
                      <a:pt x="4075505" y="4166265"/>
                    </a:moveTo>
                    <a:cubicBezTo>
                      <a:pt x="4081531" y="4187122"/>
                      <a:pt x="4069612" y="4201540"/>
                      <a:pt x="4075505" y="4220024"/>
                    </a:cubicBezTo>
                    <a:cubicBezTo>
                      <a:pt x="4050855" y="4245192"/>
                      <a:pt x="3987137" y="4254653"/>
                      <a:pt x="3946126" y="4300659"/>
                    </a:cubicBezTo>
                    <a:cubicBezTo>
                      <a:pt x="3947905" y="4252742"/>
                      <a:pt x="3993884" y="4219383"/>
                      <a:pt x="3994643" y="4177017"/>
                    </a:cubicBezTo>
                    <a:cubicBezTo>
                      <a:pt x="4026782" y="4171563"/>
                      <a:pt x="4056145" y="4175357"/>
                      <a:pt x="4075505" y="4166265"/>
                    </a:cubicBezTo>
                    <a:close/>
                    <a:moveTo>
                      <a:pt x="4679285" y="4139384"/>
                    </a:moveTo>
                    <a:cubicBezTo>
                      <a:pt x="4631201" y="4157121"/>
                      <a:pt x="4598622" y="4164778"/>
                      <a:pt x="4560686" y="4182390"/>
                    </a:cubicBezTo>
                    <a:cubicBezTo>
                      <a:pt x="4507655" y="4196045"/>
                      <a:pt x="4472410" y="4185085"/>
                      <a:pt x="4442087" y="4193142"/>
                    </a:cubicBezTo>
                    <a:cubicBezTo>
                      <a:pt x="4504928" y="4178444"/>
                      <a:pt x="4547177" y="4174170"/>
                      <a:pt x="4609203" y="4155509"/>
                    </a:cubicBezTo>
                    <a:cubicBezTo>
                      <a:pt x="4640211" y="4142361"/>
                      <a:pt x="4661819" y="4143794"/>
                      <a:pt x="4679285" y="4139384"/>
                    </a:cubicBezTo>
                    <a:close/>
                    <a:moveTo>
                      <a:pt x="4743965" y="4155509"/>
                    </a:moveTo>
                    <a:cubicBezTo>
                      <a:pt x="4707138" y="4174516"/>
                      <a:pt x="4672772" y="4160738"/>
                      <a:pt x="4641548" y="4177017"/>
                    </a:cubicBezTo>
                    <a:cubicBezTo>
                      <a:pt x="4641106" y="4172604"/>
                      <a:pt x="4642015" y="4169438"/>
                      <a:pt x="4641548" y="4166265"/>
                    </a:cubicBezTo>
                    <a:cubicBezTo>
                      <a:pt x="4714662" y="4115158"/>
                      <a:pt x="4867956" y="4116399"/>
                      <a:pt x="5008149" y="4031867"/>
                    </a:cubicBezTo>
                    <a:cubicBezTo>
                      <a:pt x="4940352" y="4095254"/>
                      <a:pt x="4821050" y="4096654"/>
                      <a:pt x="4743965" y="4155509"/>
                    </a:cubicBezTo>
                    <a:close/>
                    <a:moveTo>
                      <a:pt x="5385473" y="3682441"/>
                    </a:moveTo>
                    <a:cubicBezTo>
                      <a:pt x="5315161" y="3779374"/>
                      <a:pt x="5232754" y="3787183"/>
                      <a:pt x="5115949" y="3908221"/>
                    </a:cubicBezTo>
                    <a:cubicBezTo>
                      <a:pt x="5175638" y="3899561"/>
                      <a:pt x="5206835" y="3921687"/>
                      <a:pt x="5239959" y="3908221"/>
                    </a:cubicBezTo>
                    <a:cubicBezTo>
                      <a:pt x="5277417" y="3846323"/>
                      <a:pt x="5330379" y="3819600"/>
                      <a:pt x="5336985" y="3784580"/>
                    </a:cubicBezTo>
                    <a:cubicBezTo>
                      <a:pt x="5376549" y="3777908"/>
                      <a:pt x="5402820" y="3797639"/>
                      <a:pt x="5434009" y="3789953"/>
                    </a:cubicBezTo>
                    <a:cubicBezTo>
                      <a:pt x="5436317" y="3773628"/>
                      <a:pt x="5440058" y="3762280"/>
                      <a:pt x="5439397" y="3752325"/>
                    </a:cubicBezTo>
                    <a:cubicBezTo>
                      <a:pt x="5456781" y="3762717"/>
                      <a:pt x="5465382" y="3790026"/>
                      <a:pt x="5487933" y="3806083"/>
                    </a:cubicBezTo>
                    <a:cubicBezTo>
                      <a:pt x="5528128" y="3786074"/>
                      <a:pt x="5602345" y="3762710"/>
                      <a:pt x="5671208" y="3736200"/>
                    </a:cubicBezTo>
                    <a:cubicBezTo>
                      <a:pt x="5558540" y="3793885"/>
                      <a:pt x="5406396" y="3824691"/>
                      <a:pt x="5346028" y="3889947"/>
                    </a:cubicBezTo>
                    <a:cubicBezTo>
                      <a:pt x="5285660" y="3955203"/>
                      <a:pt x="5100830" y="3989577"/>
                      <a:pt x="5045862" y="4031867"/>
                    </a:cubicBezTo>
                    <a:cubicBezTo>
                      <a:pt x="5059609" y="4022990"/>
                      <a:pt x="5080721" y="4015358"/>
                      <a:pt x="5110562" y="3994239"/>
                    </a:cubicBezTo>
                    <a:cubicBezTo>
                      <a:pt x="4986926" y="4057802"/>
                      <a:pt x="4873926" y="4035663"/>
                      <a:pt x="4704087" y="4097669"/>
                    </a:cubicBezTo>
                    <a:cubicBezTo>
                      <a:pt x="4534248" y="4159674"/>
                      <a:pt x="4443249" y="4162576"/>
                      <a:pt x="4328880" y="4193142"/>
                    </a:cubicBezTo>
                    <a:cubicBezTo>
                      <a:pt x="4365963" y="4197837"/>
                      <a:pt x="4399163" y="4211757"/>
                      <a:pt x="4425914" y="4214646"/>
                    </a:cubicBezTo>
                    <a:cubicBezTo>
                      <a:pt x="4372177" y="4230764"/>
                      <a:pt x="4235153" y="4210196"/>
                      <a:pt x="4177931" y="4246901"/>
                    </a:cubicBezTo>
                    <a:cubicBezTo>
                      <a:pt x="4222767" y="4217442"/>
                      <a:pt x="4266223" y="4210792"/>
                      <a:pt x="4301923" y="4193142"/>
                    </a:cubicBezTo>
                    <a:cubicBezTo>
                      <a:pt x="4277457" y="4181764"/>
                      <a:pt x="4262056" y="4160813"/>
                      <a:pt x="4248014" y="4155509"/>
                    </a:cubicBezTo>
                    <a:cubicBezTo>
                      <a:pt x="4233601" y="4163271"/>
                      <a:pt x="4216538" y="4164353"/>
                      <a:pt x="4194104" y="4177017"/>
                    </a:cubicBezTo>
                    <a:cubicBezTo>
                      <a:pt x="4204842" y="4192913"/>
                      <a:pt x="4201762" y="4203934"/>
                      <a:pt x="4210276" y="4214646"/>
                    </a:cubicBezTo>
                    <a:cubicBezTo>
                      <a:pt x="4178866" y="4229167"/>
                      <a:pt x="4142933" y="4225388"/>
                      <a:pt x="4118634" y="4236149"/>
                    </a:cubicBezTo>
                    <a:cubicBezTo>
                      <a:pt x="4107075" y="4221133"/>
                      <a:pt x="4108858" y="4186675"/>
                      <a:pt x="4091677" y="4166265"/>
                    </a:cubicBezTo>
                    <a:cubicBezTo>
                      <a:pt x="4111623" y="4122572"/>
                      <a:pt x="4157599" y="4100878"/>
                      <a:pt x="4177931" y="4042619"/>
                    </a:cubicBezTo>
                    <a:cubicBezTo>
                      <a:pt x="4211567" y="4027594"/>
                      <a:pt x="4267957" y="4038937"/>
                      <a:pt x="4301923" y="4031867"/>
                    </a:cubicBezTo>
                    <a:cubicBezTo>
                      <a:pt x="4301531" y="4017753"/>
                      <a:pt x="4306969" y="4007063"/>
                      <a:pt x="4301923" y="3988861"/>
                    </a:cubicBezTo>
                    <a:cubicBezTo>
                      <a:pt x="4307004" y="3992783"/>
                      <a:pt x="4308775" y="3998671"/>
                      <a:pt x="4318095" y="4004986"/>
                    </a:cubicBezTo>
                    <a:cubicBezTo>
                      <a:pt x="4319008" y="3977773"/>
                      <a:pt x="4331552" y="3958146"/>
                      <a:pt x="4328880" y="3935102"/>
                    </a:cubicBezTo>
                    <a:cubicBezTo>
                      <a:pt x="4354932" y="3955191"/>
                      <a:pt x="4360727" y="3977777"/>
                      <a:pt x="4377397" y="3994239"/>
                    </a:cubicBezTo>
                    <a:cubicBezTo>
                      <a:pt x="4379169" y="3956507"/>
                      <a:pt x="4392672" y="3941678"/>
                      <a:pt x="4398957" y="3918977"/>
                    </a:cubicBezTo>
                    <a:cubicBezTo>
                      <a:pt x="4429530" y="3914309"/>
                      <a:pt x="4456637" y="3924595"/>
                      <a:pt x="4495997" y="3924351"/>
                    </a:cubicBezTo>
                    <a:cubicBezTo>
                      <a:pt x="4498771" y="3911146"/>
                      <a:pt x="4514754" y="3891366"/>
                      <a:pt x="4522949" y="3870593"/>
                    </a:cubicBezTo>
                    <a:cubicBezTo>
                      <a:pt x="4540621" y="3877749"/>
                      <a:pt x="4545395" y="3901074"/>
                      <a:pt x="4576858" y="3918977"/>
                    </a:cubicBezTo>
                    <a:cubicBezTo>
                      <a:pt x="4565179" y="3903089"/>
                      <a:pt x="4564829" y="3884653"/>
                      <a:pt x="4549906" y="3870593"/>
                    </a:cubicBezTo>
                    <a:cubicBezTo>
                      <a:pt x="4595372" y="3872368"/>
                      <a:pt x="4618425" y="3893691"/>
                      <a:pt x="4684678" y="3908221"/>
                    </a:cubicBezTo>
                    <a:cubicBezTo>
                      <a:pt x="4709465" y="3880634"/>
                      <a:pt x="4739141" y="3871231"/>
                      <a:pt x="4760128" y="3854463"/>
                    </a:cubicBezTo>
                    <a:cubicBezTo>
                      <a:pt x="4877312" y="3807509"/>
                      <a:pt x="4998909" y="3861954"/>
                      <a:pt x="5115949" y="3832965"/>
                    </a:cubicBezTo>
                    <a:cubicBezTo>
                      <a:pt x="5159972" y="3773164"/>
                      <a:pt x="5249578" y="3729021"/>
                      <a:pt x="5315386" y="3671689"/>
                    </a:cubicBezTo>
                    <a:cubicBezTo>
                      <a:pt x="5334514" y="3672490"/>
                      <a:pt x="5360719" y="3680644"/>
                      <a:pt x="5385473" y="3682441"/>
                    </a:cubicBezTo>
                    <a:close/>
                    <a:moveTo>
                      <a:pt x="5558020" y="3558795"/>
                    </a:moveTo>
                    <a:cubicBezTo>
                      <a:pt x="5550819" y="3556775"/>
                      <a:pt x="5549392" y="3551897"/>
                      <a:pt x="5541809" y="3548043"/>
                    </a:cubicBezTo>
                    <a:cubicBezTo>
                      <a:pt x="5567665" y="3534943"/>
                      <a:pt x="5584681" y="3538802"/>
                      <a:pt x="5606508" y="3521162"/>
                    </a:cubicBezTo>
                    <a:cubicBezTo>
                      <a:pt x="5596432" y="3535521"/>
                      <a:pt x="5580055" y="3544499"/>
                      <a:pt x="5568795" y="3558795"/>
                    </a:cubicBezTo>
                    <a:cubicBezTo>
                      <a:pt x="5564243" y="3559083"/>
                      <a:pt x="5562345" y="3558715"/>
                      <a:pt x="5558020" y="3558795"/>
                    </a:cubicBezTo>
                    <a:close/>
                    <a:moveTo>
                      <a:pt x="668470" y="1800903"/>
                    </a:moveTo>
                    <a:cubicBezTo>
                      <a:pt x="664506" y="1818290"/>
                      <a:pt x="640703" y="1830337"/>
                      <a:pt x="625340" y="1854662"/>
                    </a:cubicBezTo>
                    <a:cubicBezTo>
                      <a:pt x="611897" y="1849189"/>
                      <a:pt x="605127" y="1837000"/>
                      <a:pt x="592995" y="1827779"/>
                    </a:cubicBezTo>
                    <a:cubicBezTo>
                      <a:pt x="590886" y="1808930"/>
                      <a:pt x="596522" y="1790119"/>
                      <a:pt x="598388" y="1768643"/>
                    </a:cubicBezTo>
                    <a:cubicBezTo>
                      <a:pt x="633903" y="1776063"/>
                      <a:pt x="635094" y="1791393"/>
                      <a:pt x="668470" y="1800903"/>
                    </a:cubicBezTo>
                    <a:close/>
                    <a:moveTo>
                      <a:pt x="2566060" y="946145"/>
                    </a:moveTo>
                    <a:cubicBezTo>
                      <a:pt x="2556670" y="958228"/>
                      <a:pt x="2544306" y="960031"/>
                      <a:pt x="2528324" y="978400"/>
                    </a:cubicBezTo>
                    <a:cubicBezTo>
                      <a:pt x="2543763" y="943429"/>
                      <a:pt x="2574386" y="929323"/>
                      <a:pt x="2576841" y="908516"/>
                    </a:cubicBezTo>
                    <a:cubicBezTo>
                      <a:pt x="2578689" y="917078"/>
                      <a:pt x="2573796" y="929249"/>
                      <a:pt x="2576841" y="940766"/>
                    </a:cubicBezTo>
                    <a:cubicBezTo>
                      <a:pt x="2571978" y="944490"/>
                      <a:pt x="2570696" y="943042"/>
                      <a:pt x="2566060" y="946145"/>
                    </a:cubicBezTo>
                    <a:close/>
                    <a:moveTo>
                      <a:pt x="2673875" y="661228"/>
                    </a:moveTo>
                    <a:cubicBezTo>
                      <a:pt x="2682867" y="665055"/>
                      <a:pt x="2683016" y="667789"/>
                      <a:pt x="2690052" y="671975"/>
                    </a:cubicBezTo>
                    <a:cubicBezTo>
                      <a:pt x="2670408" y="683995"/>
                      <a:pt x="2654320" y="678483"/>
                      <a:pt x="2625358" y="688105"/>
                    </a:cubicBezTo>
                    <a:cubicBezTo>
                      <a:pt x="2629960" y="679849"/>
                      <a:pt x="2632591" y="680063"/>
                      <a:pt x="2636142" y="671975"/>
                    </a:cubicBezTo>
                    <a:cubicBezTo>
                      <a:pt x="2644302" y="666347"/>
                      <a:pt x="2657098" y="666797"/>
                      <a:pt x="2673875" y="661228"/>
                    </a:cubicBezTo>
                    <a:close/>
                    <a:moveTo>
                      <a:pt x="2787086" y="602092"/>
                    </a:moveTo>
                    <a:cubicBezTo>
                      <a:pt x="2781326" y="610718"/>
                      <a:pt x="2768729" y="615373"/>
                      <a:pt x="2754742" y="628973"/>
                    </a:cubicBezTo>
                    <a:cubicBezTo>
                      <a:pt x="2745411" y="648089"/>
                      <a:pt x="2727208" y="648045"/>
                      <a:pt x="2711612" y="671975"/>
                    </a:cubicBezTo>
                    <a:cubicBezTo>
                      <a:pt x="2705466" y="652031"/>
                      <a:pt x="2709245" y="642841"/>
                      <a:pt x="2700832" y="628973"/>
                    </a:cubicBezTo>
                    <a:cubicBezTo>
                      <a:pt x="2719129" y="615673"/>
                      <a:pt x="2772399" y="616439"/>
                      <a:pt x="2787086" y="602092"/>
                    </a:cubicBezTo>
                    <a:close/>
                    <a:moveTo>
                      <a:pt x="3525638" y="0"/>
                    </a:moveTo>
                    <a:cubicBezTo>
                      <a:pt x="3695977" y="-15480"/>
                      <a:pt x="3824128" y="12449"/>
                      <a:pt x="4048015" y="0"/>
                    </a:cubicBezTo>
                    <a:cubicBezTo>
                      <a:pt x="4271902" y="-12449"/>
                      <a:pt x="4328150" y="57234"/>
                      <a:pt x="4549906" y="0"/>
                    </a:cubicBezTo>
                    <a:cubicBezTo>
                      <a:pt x="4554760" y="23152"/>
                      <a:pt x="4547750" y="36622"/>
                      <a:pt x="4549906" y="53758"/>
                    </a:cubicBezTo>
                    <a:cubicBezTo>
                      <a:pt x="4540373" y="168014"/>
                      <a:pt x="4549268" y="259108"/>
                      <a:pt x="4544513" y="376307"/>
                    </a:cubicBezTo>
                    <a:cubicBezTo>
                      <a:pt x="4568845" y="412454"/>
                      <a:pt x="4569910" y="507104"/>
                      <a:pt x="4598423" y="537582"/>
                    </a:cubicBezTo>
                    <a:cubicBezTo>
                      <a:pt x="4591903" y="622752"/>
                      <a:pt x="4568740" y="671618"/>
                      <a:pt x="4571466" y="736490"/>
                    </a:cubicBezTo>
                    <a:cubicBezTo>
                      <a:pt x="4544869" y="804385"/>
                      <a:pt x="4504250" y="838108"/>
                      <a:pt x="4495997" y="908516"/>
                    </a:cubicBezTo>
                    <a:cubicBezTo>
                      <a:pt x="4545462" y="1004161"/>
                      <a:pt x="4516873" y="1041667"/>
                      <a:pt x="4549906" y="1171929"/>
                    </a:cubicBezTo>
                    <a:cubicBezTo>
                      <a:pt x="4535530" y="1248938"/>
                      <a:pt x="4512109" y="1281215"/>
                      <a:pt x="4512169" y="1338578"/>
                    </a:cubicBezTo>
                    <a:cubicBezTo>
                      <a:pt x="4518036" y="1345264"/>
                      <a:pt x="4518526" y="1363176"/>
                      <a:pt x="4522949" y="1376210"/>
                    </a:cubicBezTo>
                    <a:cubicBezTo>
                      <a:pt x="4543854" y="1360080"/>
                      <a:pt x="4567437" y="1350031"/>
                      <a:pt x="4598423" y="1327830"/>
                    </a:cubicBezTo>
                    <a:cubicBezTo>
                      <a:pt x="4614154" y="1353646"/>
                      <a:pt x="4607542" y="1369967"/>
                      <a:pt x="4625376" y="1397714"/>
                    </a:cubicBezTo>
                    <a:cubicBezTo>
                      <a:pt x="4649466" y="1500457"/>
                      <a:pt x="4614786" y="1679541"/>
                      <a:pt x="4633300" y="1771764"/>
                    </a:cubicBezTo>
                    <a:cubicBezTo>
                      <a:pt x="4651814" y="1863987"/>
                      <a:pt x="4593369" y="1976889"/>
                      <a:pt x="4641548" y="2161081"/>
                    </a:cubicBezTo>
                    <a:cubicBezTo>
                      <a:pt x="4609361" y="2311859"/>
                      <a:pt x="4559177" y="2394270"/>
                      <a:pt x="4557990" y="2475568"/>
                    </a:cubicBezTo>
                    <a:cubicBezTo>
                      <a:pt x="4556803" y="2556866"/>
                      <a:pt x="4491872" y="2636322"/>
                      <a:pt x="4474431" y="2790055"/>
                    </a:cubicBezTo>
                    <a:cubicBezTo>
                      <a:pt x="4484855" y="2955783"/>
                      <a:pt x="4434521" y="3041174"/>
                      <a:pt x="4459229" y="3151363"/>
                    </a:cubicBezTo>
                    <a:cubicBezTo>
                      <a:pt x="4483937" y="3261552"/>
                      <a:pt x="4440580" y="3458770"/>
                      <a:pt x="4442087" y="3558795"/>
                    </a:cubicBezTo>
                    <a:cubicBezTo>
                      <a:pt x="4463577" y="3583447"/>
                      <a:pt x="4473374" y="3596527"/>
                      <a:pt x="4495997" y="3623305"/>
                    </a:cubicBezTo>
                    <a:cubicBezTo>
                      <a:pt x="4424451" y="3693923"/>
                      <a:pt x="4379020" y="3675479"/>
                      <a:pt x="4318095" y="3736200"/>
                    </a:cubicBezTo>
                    <a:cubicBezTo>
                      <a:pt x="4340520" y="3770482"/>
                      <a:pt x="4355458" y="3803842"/>
                      <a:pt x="4377397" y="3832965"/>
                    </a:cubicBezTo>
                    <a:cubicBezTo>
                      <a:pt x="4355102" y="3881574"/>
                      <a:pt x="4282203" y="3898272"/>
                      <a:pt x="4253406" y="3951228"/>
                    </a:cubicBezTo>
                    <a:cubicBezTo>
                      <a:pt x="4260259" y="3966034"/>
                      <a:pt x="4256266" y="3983606"/>
                      <a:pt x="4264186" y="3994239"/>
                    </a:cubicBezTo>
                    <a:cubicBezTo>
                      <a:pt x="4223798" y="4004623"/>
                      <a:pt x="4206616" y="3994787"/>
                      <a:pt x="4177931" y="4004986"/>
                    </a:cubicBezTo>
                    <a:cubicBezTo>
                      <a:pt x="4157673" y="4048483"/>
                      <a:pt x="4136061" y="4048841"/>
                      <a:pt x="4118634" y="4101751"/>
                    </a:cubicBezTo>
                    <a:cubicBezTo>
                      <a:pt x="4135968" y="3992591"/>
                      <a:pt x="4218751" y="3899337"/>
                      <a:pt x="4210276" y="3806083"/>
                    </a:cubicBezTo>
                    <a:cubicBezTo>
                      <a:pt x="4174464" y="3704855"/>
                      <a:pt x="4186244" y="3626612"/>
                      <a:pt x="4167152" y="3526540"/>
                    </a:cubicBezTo>
                    <a:cubicBezTo>
                      <a:pt x="4157669" y="3542796"/>
                      <a:pt x="4138063" y="3553948"/>
                      <a:pt x="4129414" y="3574920"/>
                    </a:cubicBezTo>
                    <a:cubicBezTo>
                      <a:pt x="4178730" y="3683362"/>
                      <a:pt x="4150674" y="3784628"/>
                      <a:pt x="4183324" y="3832965"/>
                    </a:cubicBezTo>
                    <a:cubicBezTo>
                      <a:pt x="4053753" y="3781821"/>
                      <a:pt x="3972704" y="3688801"/>
                      <a:pt x="3891894" y="3657498"/>
                    </a:cubicBezTo>
                    <a:cubicBezTo>
                      <a:pt x="3811084" y="3626195"/>
                      <a:pt x="3701341" y="3539043"/>
                      <a:pt x="3611893" y="3488912"/>
                    </a:cubicBezTo>
                    <a:cubicBezTo>
                      <a:pt x="3593507" y="3460365"/>
                      <a:pt x="3600170" y="3453551"/>
                      <a:pt x="3579544" y="3424397"/>
                    </a:cubicBezTo>
                    <a:cubicBezTo>
                      <a:pt x="3495139" y="3395974"/>
                      <a:pt x="3461346" y="3353633"/>
                      <a:pt x="3401647" y="3354514"/>
                    </a:cubicBezTo>
                    <a:cubicBezTo>
                      <a:pt x="3383565" y="3335210"/>
                      <a:pt x="3379539" y="3284696"/>
                      <a:pt x="3353130" y="3252371"/>
                    </a:cubicBezTo>
                    <a:cubicBezTo>
                      <a:pt x="3341795" y="3198153"/>
                      <a:pt x="3352914" y="3101108"/>
                      <a:pt x="3347737" y="3048089"/>
                    </a:cubicBezTo>
                    <a:cubicBezTo>
                      <a:pt x="3318395" y="3043503"/>
                      <a:pt x="3276942" y="3007232"/>
                      <a:pt x="3218358" y="2994331"/>
                    </a:cubicBezTo>
                    <a:cubicBezTo>
                      <a:pt x="3200986" y="2963138"/>
                      <a:pt x="3180874" y="2905320"/>
                      <a:pt x="3159056" y="2876067"/>
                    </a:cubicBezTo>
                    <a:cubicBezTo>
                      <a:pt x="2990039" y="2876247"/>
                      <a:pt x="2853428" y="2843840"/>
                      <a:pt x="2695728" y="2857932"/>
                    </a:cubicBezTo>
                    <a:cubicBezTo>
                      <a:pt x="2538028" y="2872024"/>
                      <a:pt x="2282002" y="2780377"/>
                      <a:pt x="2137628" y="2836088"/>
                    </a:cubicBezTo>
                    <a:cubicBezTo>
                      <a:pt x="1993254" y="2891798"/>
                      <a:pt x="1770734" y="2791057"/>
                      <a:pt x="1674300" y="2817953"/>
                    </a:cubicBezTo>
                    <a:cubicBezTo>
                      <a:pt x="1577866" y="2844850"/>
                      <a:pt x="1321857" y="2780031"/>
                      <a:pt x="1116200" y="2796109"/>
                    </a:cubicBezTo>
                    <a:cubicBezTo>
                      <a:pt x="910543" y="2812187"/>
                      <a:pt x="765104" y="2750723"/>
                      <a:pt x="621281" y="2776738"/>
                    </a:cubicBezTo>
                    <a:cubicBezTo>
                      <a:pt x="477458" y="2802753"/>
                      <a:pt x="214734" y="2754713"/>
                      <a:pt x="0" y="2752421"/>
                    </a:cubicBezTo>
                    <a:cubicBezTo>
                      <a:pt x="-23495" y="2682142"/>
                      <a:pt x="29463" y="2568995"/>
                      <a:pt x="16172" y="2499755"/>
                    </a:cubicBezTo>
                    <a:cubicBezTo>
                      <a:pt x="98418" y="2380029"/>
                      <a:pt x="277210" y="2412422"/>
                      <a:pt x="469006" y="2230964"/>
                    </a:cubicBezTo>
                    <a:cubicBezTo>
                      <a:pt x="503032" y="2168473"/>
                      <a:pt x="516050" y="2165325"/>
                      <a:pt x="555262" y="2101944"/>
                    </a:cubicBezTo>
                    <a:cubicBezTo>
                      <a:pt x="579428" y="2086067"/>
                      <a:pt x="623856" y="2074889"/>
                      <a:pt x="668470" y="2042812"/>
                    </a:cubicBezTo>
                    <a:cubicBezTo>
                      <a:pt x="642428" y="1956579"/>
                      <a:pt x="658332" y="1935341"/>
                      <a:pt x="641513" y="1854662"/>
                    </a:cubicBezTo>
                    <a:cubicBezTo>
                      <a:pt x="651493" y="1820631"/>
                      <a:pt x="666868" y="1811310"/>
                      <a:pt x="679249" y="1784773"/>
                    </a:cubicBezTo>
                    <a:cubicBezTo>
                      <a:pt x="638064" y="1783999"/>
                      <a:pt x="614642" y="1752329"/>
                      <a:pt x="555262" y="1731014"/>
                    </a:cubicBezTo>
                    <a:cubicBezTo>
                      <a:pt x="539970" y="1685352"/>
                      <a:pt x="564381" y="1598742"/>
                      <a:pt x="560650" y="1558988"/>
                    </a:cubicBezTo>
                    <a:cubicBezTo>
                      <a:pt x="726272" y="1483050"/>
                      <a:pt x="900114" y="1559560"/>
                      <a:pt x="1056612" y="1472975"/>
                    </a:cubicBezTo>
                    <a:cubicBezTo>
                      <a:pt x="1262601" y="1472089"/>
                      <a:pt x="1331813" y="1555865"/>
                      <a:pt x="1493276" y="1537486"/>
                    </a:cubicBezTo>
                    <a:cubicBezTo>
                      <a:pt x="1527543" y="1543720"/>
                      <a:pt x="1563474" y="1610268"/>
                      <a:pt x="1606482" y="1634250"/>
                    </a:cubicBezTo>
                    <a:cubicBezTo>
                      <a:pt x="1675574" y="1612885"/>
                      <a:pt x="1699050" y="1621801"/>
                      <a:pt x="1762819" y="1596621"/>
                    </a:cubicBezTo>
                    <a:cubicBezTo>
                      <a:pt x="1850878" y="1613977"/>
                      <a:pt x="1946974" y="1653994"/>
                      <a:pt x="2037755" y="1655754"/>
                    </a:cubicBezTo>
                    <a:cubicBezTo>
                      <a:pt x="2043038" y="1627212"/>
                      <a:pt x="2052443" y="1624360"/>
                      <a:pt x="2059315" y="1601995"/>
                    </a:cubicBezTo>
                    <a:cubicBezTo>
                      <a:pt x="2131761" y="1570422"/>
                      <a:pt x="2178954" y="1587610"/>
                      <a:pt x="2215650" y="1575114"/>
                    </a:cubicBezTo>
                    <a:cubicBezTo>
                      <a:pt x="2282764" y="1499590"/>
                      <a:pt x="2364547" y="1447209"/>
                      <a:pt x="2420504" y="1397714"/>
                    </a:cubicBezTo>
                    <a:cubicBezTo>
                      <a:pt x="2443975" y="1394798"/>
                      <a:pt x="2473224" y="1415731"/>
                      <a:pt x="2528324" y="1408466"/>
                    </a:cubicBezTo>
                    <a:cubicBezTo>
                      <a:pt x="2543220" y="1386907"/>
                      <a:pt x="2571871" y="1369683"/>
                      <a:pt x="2587620" y="1343955"/>
                    </a:cubicBezTo>
                    <a:cubicBezTo>
                      <a:pt x="2582732" y="1322100"/>
                      <a:pt x="2596735" y="1292102"/>
                      <a:pt x="2593013" y="1274072"/>
                    </a:cubicBezTo>
                    <a:cubicBezTo>
                      <a:pt x="2587407" y="1280428"/>
                      <a:pt x="2581852" y="1283994"/>
                      <a:pt x="2576841" y="1290197"/>
                    </a:cubicBezTo>
                    <a:cubicBezTo>
                      <a:pt x="2544794" y="1246035"/>
                      <a:pt x="2563205" y="1160997"/>
                      <a:pt x="2522931" y="1091290"/>
                    </a:cubicBezTo>
                    <a:cubicBezTo>
                      <a:pt x="2533103" y="1073879"/>
                      <a:pt x="2547723" y="1066174"/>
                      <a:pt x="2566060" y="1042909"/>
                    </a:cubicBezTo>
                    <a:cubicBezTo>
                      <a:pt x="2569213" y="1056113"/>
                      <a:pt x="2571352" y="1079701"/>
                      <a:pt x="2576841" y="1091290"/>
                    </a:cubicBezTo>
                    <a:cubicBezTo>
                      <a:pt x="2603892" y="1031787"/>
                      <a:pt x="2647335" y="1016872"/>
                      <a:pt x="2690052" y="946145"/>
                    </a:cubicBezTo>
                    <a:cubicBezTo>
                      <a:pt x="2669020" y="950637"/>
                      <a:pt x="2618625" y="951201"/>
                      <a:pt x="2587620" y="967648"/>
                    </a:cubicBezTo>
                    <a:cubicBezTo>
                      <a:pt x="2600875" y="938025"/>
                      <a:pt x="2625429" y="930750"/>
                      <a:pt x="2646923" y="897760"/>
                    </a:cubicBezTo>
                    <a:cubicBezTo>
                      <a:pt x="2617021" y="891755"/>
                      <a:pt x="2605833" y="874316"/>
                      <a:pt x="2587620" y="870883"/>
                    </a:cubicBezTo>
                    <a:cubicBezTo>
                      <a:pt x="2571003" y="884931"/>
                      <a:pt x="2541072" y="898121"/>
                      <a:pt x="2522931" y="913889"/>
                    </a:cubicBezTo>
                    <a:cubicBezTo>
                      <a:pt x="2503934" y="872627"/>
                      <a:pt x="2508887" y="859886"/>
                      <a:pt x="2485199" y="822498"/>
                    </a:cubicBezTo>
                    <a:cubicBezTo>
                      <a:pt x="2623934" y="718722"/>
                      <a:pt x="2759627" y="651926"/>
                      <a:pt x="2835604" y="591340"/>
                    </a:cubicBezTo>
                    <a:cubicBezTo>
                      <a:pt x="2871371" y="482963"/>
                      <a:pt x="2898802" y="481292"/>
                      <a:pt x="2943423" y="392435"/>
                    </a:cubicBezTo>
                    <a:cubicBezTo>
                      <a:pt x="3057914" y="295990"/>
                      <a:pt x="3192761" y="227037"/>
                      <a:pt x="3250704" y="134395"/>
                    </a:cubicBezTo>
                    <a:cubicBezTo>
                      <a:pt x="3377225" y="64196"/>
                      <a:pt x="3434828" y="75632"/>
                      <a:pt x="3525638" y="0"/>
                    </a:cubicBezTo>
                    <a:close/>
                  </a:path>
                </a:pathLst>
              </a:custGeom>
              <a:noFill/>
              <a:ln w="12700" cap="rnd">
                <a:solidFill>
                  <a:srgbClr val="666666"/>
                </a:solidFill>
                <a:prstDash val="solid"/>
                <a:round/>
                <a:extLst>
                  <a:ext uri="{C807C97D-BFC1-408E-A445-0C87EB9F89A2}">
                    <ask:lineSketchStyleProps xmlns:ask="http://schemas.microsoft.com/office/drawing/2018/sketchyshapes" sd="3021067202">
                      <a:custGeom>
                        <a:avLst/>
                        <a:gdLst>
                          <a:gd name="connsiteX0" fmla="*/ 5443112 w 7574280"/>
                          <a:gd name="connsiteY0" fmla="*/ 5564331 h 5743822"/>
                          <a:gd name="connsiteX1" fmla="*/ 5443112 w 7574280"/>
                          <a:gd name="connsiteY1" fmla="*/ 5636129 h 5743822"/>
                          <a:gd name="connsiteX2" fmla="*/ 5270317 w 7574280"/>
                          <a:gd name="connsiteY2" fmla="*/ 5743822 h 5743822"/>
                          <a:gd name="connsiteX3" fmla="*/ 5335115 w 7574280"/>
                          <a:gd name="connsiteY3" fmla="*/ 5578690 h 5743822"/>
                          <a:gd name="connsiteX4" fmla="*/ 5443112 w 7574280"/>
                          <a:gd name="connsiteY4" fmla="*/ 5564331 h 5743822"/>
                          <a:gd name="connsiteX5" fmla="*/ 6249501 w 7574280"/>
                          <a:gd name="connsiteY5" fmla="*/ 5528429 h 5743822"/>
                          <a:gd name="connsiteX6" fmla="*/ 6091104 w 7574280"/>
                          <a:gd name="connsiteY6" fmla="*/ 5585867 h 5743822"/>
                          <a:gd name="connsiteX7" fmla="*/ 5932707 w 7574280"/>
                          <a:gd name="connsiteY7" fmla="*/ 5600227 h 5743822"/>
                          <a:gd name="connsiteX8" fmla="*/ 6155902 w 7574280"/>
                          <a:gd name="connsiteY8" fmla="*/ 5549965 h 5743822"/>
                          <a:gd name="connsiteX9" fmla="*/ 6249501 w 7574280"/>
                          <a:gd name="connsiteY9" fmla="*/ 5528429 h 5743822"/>
                          <a:gd name="connsiteX10" fmla="*/ 6335885 w 7574280"/>
                          <a:gd name="connsiteY10" fmla="*/ 5549965 h 5743822"/>
                          <a:gd name="connsiteX11" fmla="*/ 6199100 w 7574280"/>
                          <a:gd name="connsiteY11" fmla="*/ 5578690 h 5743822"/>
                          <a:gd name="connsiteX12" fmla="*/ 6199100 w 7574280"/>
                          <a:gd name="connsiteY12" fmla="*/ 5564331 h 5743822"/>
                          <a:gd name="connsiteX13" fmla="*/ 6688721 w 7574280"/>
                          <a:gd name="connsiteY13" fmla="*/ 5384833 h 5743822"/>
                          <a:gd name="connsiteX14" fmla="*/ 6335885 w 7574280"/>
                          <a:gd name="connsiteY14" fmla="*/ 5549965 h 5743822"/>
                          <a:gd name="connsiteX15" fmla="*/ 7192663 w 7574280"/>
                          <a:gd name="connsiteY15" fmla="*/ 4918151 h 5743822"/>
                          <a:gd name="connsiteX16" fmla="*/ 6832695 w 7574280"/>
                          <a:gd name="connsiteY16" fmla="*/ 5219695 h 5743822"/>
                          <a:gd name="connsiteX17" fmla="*/ 6998319 w 7574280"/>
                          <a:gd name="connsiteY17" fmla="*/ 5219695 h 5743822"/>
                          <a:gd name="connsiteX18" fmla="*/ 7127903 w 7574280"/>
                          <a:gd name="connsiteY18" fmla="*/ 5054564 h 5743822"/>
                          <a:gd name="connsiteX19" fmla="*/ 7257486 w 7574280"/>
                          <a:gd name="connsiteY19" fmla="*/ 5061740 h 5743822"/>
                          <a:gd name="connsiteX20" fmla="*/ 7264682 w 7574280"/>
                          <a:gd name="connsiteY20" fmla="*/ 5011485 h 5743822"/>
                          <a:gd name="connsiteX21" fmla="*/ 7329505 w 7574280"/>
                          <a:gd name="connsiteY21" fmla="*/ 5083283 h 5743822"/>
                          <a:gd name="connsiteX22" fmla="*/ 7574280 w 7574280"/>
                          <a:gd name="connsiteY22" fmla="*/ 4989949 h 5743822"/>
                          <a:gd name="connsiteX23" fmla="*/ 6739089 w 7574280"/>
                          <a:gd name="connsiteY23" fmla="*/ 5384833 h 5743822"/>
                          <a:gd name="connsiteX24" fmla="*/ 6825500 w 7574280"/>
                          <a:gd name="connsiteY24" fmla="*/ 5334578 h 5743822"/>
                          <a:gd name="connsiteX25" fmla="*/ 5781511 w 7574280"/>
                          <a:gd name="connsiteY25" fmla="*/ 5600227 h 5743822"/>
                          <a:gd name="connsiteX26" fmla="*/ 5911107 w 7574280"/>
                          <a:gd name="connsiteY26" fmla="*/ 5628946 h 5743822"/>
                          <a:gd name="connsiteX27" fmla="*/ 5579909 w 7574280"/>
                          <a:gd name="connsiteY27" fmla="*/ 5672025 h 5743822"/>
                          <a:gd name="connsiteX28" fmla="*/ 5745508 w 7574280"/>
                          <a:gd name="connsiteY28" fmla="*/ 5600227 h 5743822"/>
                          <a:gd name="connsiteX29" fmla="*/ 5673509 w 7574280"/>
                          <a:gd name="connsiteY29" fmla="*/ 5549965 h 5743822"/>
                          <a:gd name="connsiteX30" fmla="*/ 5601509 w 7574280"/>
                          <a:gd name="connsiteY30" fmla="*/ 5578690 h 5743822"/>
                          <a:gd name="connsiteX31" fmla="*/ 5623108 w 7574280"/>
                          <a:gd name="connsiteY31" fmla="*/ 5628946 h 5743822"/>
                          <a:gd name="connsiteX32" fmla="*/ 5500714 w 7574280"/>
                          <a:gd name="connsiteY32" fmla="*/ 5657665 h 5743822"/>
                          <a:gd name="connsiteX33" fmla="*/ 5464711 w 7574280"/>
                          <a:gd name="connsiteY33" fmla="*/ 5564331 h 5743822"/>
                          <a:gd name="connsiteX34" fmla="*/ 5579909 w 7574280"/>
                          <a:gd name="connsiteY34" fmla="*/ 5399193 h 5743822"/>
                          <a:gd name="connsiteX35" fmla="*/ 5745508 w 7574280"/>
                          <a:gd name="connsiteY35" fmla="*/ 5384833 h 5743822"/>
                          <a:gd name="connsiteX36" fmla="*/ 5745508 w 7574280"/>
                          <a:gd name="connsiteY36" fmla="*/ 5327395 h 5743822"/>
                          <a:gd name="connsiteX37" fmla="*/ 5767107 w 7574280"/>
                          <a:gd name="connsiteY37" fmla="*/ 5348931 h 5743822"/>
                          <a:gd name="connsiteX38" fmla="*/ 5781511 w 7574280"/>
                          <a:gd name="connsiteY38" fmla="*/ 5255597 h 5743822"/>
                          <a:gd name="connsiteX39" fmla="*/ 5846309 w 7574280"/>
                          <a:gd name="connsiteY39" fmla="*/ 5334578 h 5743822"/>
                          <a:gd name="connsiteX40" fmla="*/ 5875104 w 7574280"/>
                          <a:gd name="connsiteY40" fmla="*/ 5234061 h 5743822"/>
                          <a:gd name="connsiteX41" fmla="*/ 6004707 w 7574280"/>
                          <a:gd name="connsiteY41" fmla="*/ 5241238 h 5743822"/>
                          <a:gd name="connsiteX42" fmla="*/ 6040703 w 7574280"/>
                          <a:gd name="connsiteY42" fmla="*/ 5169440 h 5743822"/>
                          <a:gd name="connsiteX43" fmla="*/ 6112703 w 7574280"/>
                          <a:gd name="connsiteY43" fmla="*/ 5234061 h 5743822"/>
                          <a:gd name="connsiteX44" fmla="*/ 6076706 w 7574280"/>
                          <a:gd name="connsiteY44" fmla="*/ 5169440 h 5743822"/>
                          <a:gd name="connsiteX45" fmla="*/ 6256703 w 7574280"/>
                          <a:gd name="connsiteY45" fmla="*/ 5219695 h 5743822"/>
                          <a:gd name="connsiteX46" fmla="*/ 6357472 w 7574280"/>
                          <a:gd name="connsiteY46" fmla="*/ 5147898 h 5743822"/>
                          <a:gd name="connsiteX47" fmla="*/ 6832695 w 7574280"/>
                          <a:gd name="connsiteY47" fmla="*/ 5119185 h 5743822"/>
                          <a:gd name="connsiteX48" fmla="*/ 7099057 w 7574280"/>
                          <a:gd name="connsiteY48" fmla="*/ 4903791 h 5743822"/>
                          <a:gd name="connsiteX49" fmla="*/ 7192663 w 7574280"/>
                          <a:gd name="connsiteY49" fmla="*/ 4918151 h 5743822"/>
                          <a:gd name="connsiteX50" fmla="*/ 7423110 w 7574280"/>
                          <a:gd name="connsiteY50" fmla="*/ 4753013 h 5743822"/>
                          <a:gd name="connsiteX51" fmla="*/ 7401460 w 7574280"/>
                          <a:gd name="connsiteY51" fmla="*/ 4738653 h 5743822"/>
                          <a:gd name="connsiteX52" fmla="*/ 7487870 w 7574280"/>
                          <a:gd name="connsiteY52" fmla="*/ 4702752 h 5743822"/>
                          <a:gd name="connsiteX53" fmla="*/ 7437501 w 7574280"/>
                          <a:gd name="connsiteY53" fmla="*/ 4753013 h 5743822"/>
                          <a:gd name="connsiteX54" fmla="*/ 7423110 w 7574280"/>
                          <a:gd name="connsiteY54" fmla="*/ 4753013 h 5743822"/>
                          <a:gd name="connsiteX55" fmla="*/ 892787 w 7574280"/>
                          <a:gd name="connsiteY55" fmla="*/ 2405229 h 5743822"/>
                          <a:gd name="connsiteX56" fmla="*/ 835184 w 7574280"/>
                          <a:gd name="connsiteY56" fmla="*/ 2477027 h 5743822"/>
                          <a:gd name="connsiteX57" fmla="*/ 791986 w 7574280"/>
                          <a:gd name="connsiteY57" fmla="*/ 2441124 h 5743822"/>
                          <a:gd name="connsiteX58" fmla="*/ 799188 w 7574280"/>
                          <a:gd name="connsiteY58" fmla="*/ 2362144 h 5743822"/>
                          <a:gd name="connsiteX59" fmla="*/ 892787 w 7574280"/>
                          <a:gd name="connsiteY59" fmla="*/ 2405229 h 5743822"/>
                          <a:gd name="connsiteX60" fmla="*/ 3427147 w 7574280"/>
                          <a:gd name="connsiteY60" fmla="*/ 1263641 h 5743822"/>
                          <a:gd name="connsiteX61" fmla="*/ 3376747 w 7574280"/>
                          <a:gd name="connsiteY61" fmla="*/ 1306720 h 5743822"/>
                          <a:gd name="connsiteX62" fmla="*/ 3441545 w 7574280"/>
                          <a:gd name="connsiteY62" fmla="*/ 1213386 h 5743822"/>
                          <a:gd name="connsiteX63" fmla="*/ 3441545 w 7574280"/>
                          <a:gd name="connsiteY63" fmla="*/ 1256458 h 5743822"/>
                          <a:gd name="connsiteX64" fmla="*/ 3427147 w 7574280"/>
                          <a:gd name="connsiteY64" fmla="*/ 1263641 h 5743822"/>
                          <a:gd name="connsiteX65" fmla="*/ 3571141 w 7574280"/>
                          <a:gd name="connsiteY65" fmla="*/ 883116 h 5743822"/>
                          <a:gd name="connsiteX66" fmla="*/ 3592746 w 7574280"/>
                          <a:gd name="connsiteY66" fmla="*/ 897469 h 5743822"/>
                          <a:gd name="connsiteX67" fmla="*/ 3506343 w 7574280"/>
                          <a:gd name="connsiteY67" fmla="*/ 919012 h 5743822"/>
                          <a:gd name="connsiteX68" fmla="*/ 3520746 w 7574280"/>
                          <a:gd name="connsiteY68" fmla="*/ 897469 h 5743822"/>
                          <a:gd name="connsiteX69" fmla="*/ 3571141 w 7574280"/>
                          <a:gd name="connsiteY69" fmla="*/ 883116 h 5743822"/>
                          <a:gd name="connsiteX70" fmla="*/ 3722342 w 7574280"/>
                          <a:gd name="connsiteY70" fmla="*/ 804135 h 5743822"/>
                          <a:gd name="connsiteX71" fmla="*/ 3679144 w 7574280"/>
                          <a:gd name="connsiteY71" fmla="*/ 840037 h 5743822"/>
                          <a:gd name="connsiteX72" fmla="*/ 3621541 w 7574280"/>
                          <a:gd name="connsiteY72" fmla="*/ 897469 h 5743822"/>
                          <a:gd name="connsiteX73" fmla="*/ 3607144 w 7574280"/>
                          <a:gd name="connsiteY73" fmla="*/ 840037 h 5743822"/>
                          <a:gd name="connsiteX74" fmla="*/ 3722342 w 7574280"/>
                          <a:gd name="connsiteY74" fmla="*/ 804135 h 5743822"/>
                          <a:gd name="connsiteX75" fmla="*/ 4708728 w 7574280"/>
                          <a:gd name="connsiteY75" fmla="*/ 0 h 5743822"/>
                          <a:gd name="connsiteX76" fmla="*/ 6076706 w 7574280"/>
                          <a:gd name="connsiteY76" fmla="*/ 0 h 5743822"/>
                          <a:gd name="connsiteX77" fmla="*/ 6076706 w 7574280"/>
                          <a:gd name="connsiteY77" fmla="*/ 71798 h 5743822"/>
                          <a:gd name="connsiteX78" fmla="*/ 6069504 w 7574280"/>
                          <a:gd name="connsiteY78" fmla="*/ 502584 h 5743822"/>
                          <a:gd name="connsiteX79" fmla="*/ 6141504 w 7574280"/>
                          <a:gd name="connsiteY79" fmla="*/ 717978 h 5743822"/>
                          <a:gd name="connsiteX80" fmla="*/ 6105501 w 7574280"/>
                          <a:gd name="connsiteY80" fmla="*/ 983633 h 5743822"/>
                          <a:gd name="connsiteX81" fmla="*/ 6004707 w 7574280"/>
                          <a:gd name="connsiteY81" fmla="*/ 1213386 h 5743822"/>
                          <a:gd name="connsiteX82" fmla="*/ 6076706 w 7574280"/>
                          <a:gd name="connsiteY82" fmla="*/ 1565192 h 5743822"/>
                          <a:gd name="connsiteX83" fmla="*/ 6026306 w 7574280"/>
                          <a:gd name="connsiteY83" fmla="*/ 1787762 h 5743822"/>
                          <a:gd name="connsiteX84" fmla="*/ 6040703 w 7574280"/>
                          <a:gd name="connsiteY84" fmla="*/ 1838023 h 5743822"/>
                          <a:gd name="connsiteX85" fmla="*/ 6141504 w 7574280"/>
                          <a:gd name="connsiteY85" fmla="*/ 1773408 h 5743822"/>
                          <a:gd name="connsiteX86" fmla="*/ 6177501 w 7574280"/>
                          <a:gd name="connsiteY86" fmla="*/ 1866742 h 5743822"/>
                          <a:gd name="connsiteX87" fmla="*/ 6199100 w 7574280"/>
                          <a:gd name="connsiteY87" fmla="*/ 2886271 h 5743822"/>
                          <a:gd name="connsiteX88" fmla="*/ 5975905 w 7574280"/>
                          <a:gd name="connsiteY88" fmla="*/ 3726308 h 5743822"/>
                          <a:gd name="connsiteX89" fmla="*/ 5932707 w 7574280"/>
                          <a:gd name="connsiteY89" fmla="*/ 4753013 h 5743822"/>
                          <a:gd name="connsiteX90" fmla="*/ 6004707 w 7574280"/>
                          <a:gd name="connsiteY90" fmla="*/ 4839170 h 5743822"/>
                          <a:gd name="connsiteX91" fmla="*/ 5767107 w 7574280"/>
                          <a:gd name="connsiteY91" fmla="*/ 4989949 h 5743822"/>
                          <a:gd name="connsiteX92" fmla="*/ 5846309 w 7574280"/>
                          <a:gd name="connsiteY92" fmla="*/ 5119185 h 5743822"/>
                          <a:gd name="connsiteX93" fmla="*/ 5680710 w 7574280"/>
                          <a:gd name="connsiteY93" fmla="*/ 5277134 h 5743822"/>
                          <a:gd name="connsiteX94" fmla="*/ 5695108 w 7574280"/>
                          <a:gd name="connsiteY94" fmla="*/ 5334578 h 5743822"/>
                          <a:gd name="connsiteX95" fmla="*/ 5579909 w 7574280"/>
                          <a:gd name="connsiteY95" fmla="*/ 5348931 h 5743822"/>
                          <a:gd name="connsiteX96" fmla="*/ 5500714 w 7574280"/>
                          <a:gd name="connsiteY96" fmla="*/ 5478167 h 5743822"/>
                          <a:gd name="connsiteX97" fmla="*/ 5623108 w 7574280"/>
                          <a:gd name="connsiteY97" fmla="*/ 5083283 h 5743822"/>
                          <a:gd name="connsiteX98" fmla="*/ 5565512 w 7574280"/>
                          <a:gd name="connsiteY98" fmla="*/ 4709934 h 5743822"/>
                          <a:gd name="connsiteX99" fmla="*/ 5515111 w 7574280"/>
                          <a:gd name="connsiteY99" fmla="*/ 4774549 h 5743822"/>
                          <a:gd name="connsiteX100" fmla="*/ 5587111 w 7574280"/>
                          <a:gd name="connsiteY100" fmla="*/ 5119185 h 5743822"/>
                          <a:gd name="connsiteX101" fmla="*/ 4823927 w 7574280"/>
                          <a:gd name="connsiteY101" fmla="*/ 4659679 h 5743822"/>
                          <a:gd name="connsiteX102" fmla="*/ 4780722 w 7574280"/>
                          <a:gd name="connsiteY102" fmla="*/ 4573515 h 5743822"/>
                          <a:gd name="connsiteX103" fmla="*/ 4543129 w 7574280"/>
                          <a:gd name="connsiteY103" fmla="*/ 4480182 h 5743822"/>
                          <a:gd name="connsiteX104" fmla="*/ 4478331 w 7574280"/>
                          <a:gd name="connsiteY104" fmla="*/ 4343763 h 5743822"/>
                          <a:gd name="connsiteX105" fmla="*/ 4471129 w 7574280"/>
                          <a:gd name="connsiteY105" fmla="*/ 4070931 h 5743822"/>
                          <a:gd name="connsiteX106" fmla="*/ 4298335 w 7574280"/>
                          <a:gd name="connsiteY106" fmla="*/ 3999133 h 5743822"/>
                          <a:gd name="connsiteX107" fmla="*/ 4219133 w 7574280"/>
                          <a:gd name="connsiteY107" fmla="*/ 3841184 h 5743822"/>
                          <a:gd name="connsiteX108" fmla="*/ 0 w 7574280"/>
                          <a:gd name="connsiteY108" fmla="*/ 3676046 h 5743822"/>
                          <a:gd name="connsiteX109" fmla="*/ 21600 w 7574280"/>
                          <a:gd name="connsiteY109" fmla="*/ 3338593 h 5743822"/>
                          <a:gd name="connsiteX110" fmla="*/ 626390 w 7574280"/>
                          <a:gd name="connsiteY110" fmla="*/ 2979605 h 5743822"/>
                          <a:gd name="connsiteX111" fmla="*/ 741591 w 7574280"/>
                          <a:gd name="connsiteY111" fmla="*/ 2807290 h 5743822"/>
                          <a:gd name="connsiteX112" fmla="*/ 892787 w 7574280"/>
                          <a:gd name="connsiteY112" fmla="*/ 2728315 h 5743822"/>
                          <a:gd name="connsiteX113" fmla="*/ 856784 w 7574280"/>
                          <a:gd name="connsiteY113" fmla="*/ 2477027 h 5743822"/>
                          <a:gd name="connsiteX114" fmla="*/ 907184 w 7574280"/>
                          <a:gd name="connsiteY114" fmla="*/ 2383686 h 5743822"/>
                          <a:gd name="connsiteX115" fmla="*/ 741591 w 7574280"/>
                          <a:gd name="connsiteY115" fmla="*/ 2311888 h 5743822"/>
                          <a:gd name="connsiteX116" fmla="*/ 748787 w 7574280"/>
                          <a:gd name="connsiteY116" fmla="*/ 2082135 h 5743822"/>
                          <a:gd name="connsiteX117" fmla="*/ 1411177 w 7574280"/>
                          <a:gd name="connsiteY117" fmla="*/ 1967259 h 5743822"/>
                          <a:gd name="connsiteX118" fmla="*/ 1994371 w 7574280"/>
                          <a:gd name="connsiteY118" fmla="*/ 2053417 h 5743822"/>
                          <a:gd name="connsiteX119" fmla="*/ 2145566 w 7574280"/>
                          <a:gd name="connsiteY119" fmla="*/ 2182653 h 5743822"/>
                          <a:gd name="connsiteX120" fmla="*/ 2354364 w 7574280"/>
                          <a:gd name="connsiteY120" fmla="*/ 2132397 h 5743822"/>
                          <a:gd name="connsiteX121" fmla="*/ 2721559 w 7574280"/>
                          <a:gd name="connsiteY121" fmla="*/ 2211372 h 5743822"/>
                          <a:gd name="connsiteX122" fmla="*/ 2750354 w 7574280"/>
                          <a:gd name="connsiteY122" fmla="*/ 2139574 h 5743822"/>
                          <a:gd name="connsiteX123" fmla="*/ 2959151 w 7574280"/>
                          <a:gd name="connsiteY123" fmla="*/ 2103672 h 5743822"/>
                          <a:gd name="connsiteX124" fmla="*/ 3232747 w 7574280"/>
                          <a:gd name="connsiteY124" fmla="*/ 1866742 h 5743822"/>
                          <a:gd name="connsiteX125" fmla="*/ 3376747 w 7574280"/>
                          <a:gd name="connsiteY125" fmla="*/ 1881102 h 5743822"/>
                          <a:gd name="connsiteX126" fmla="*/ 3455942 w 7574280"/>
                          <a:gd name="connsiteY126" fmla="*/ 1794944 h 5743822"/>
                          <a:gd name="connsiteX127" fmla="*/ 3463144 w 7574280"/>
                          <a:gd name="connsiteY127" fmla="*/ 1701610 h 5743822"/>
                          <a:gd name="connsiteX128" fmla="*/ 3441545 w 7574280"/>
                          <a:gd name="connsiteY128" fmla="*/ 1723147 h 5743822"/>
                          <a:gd name="connsiteX129" fmla="*/ 3369545 w 7574280"/>
                          <a:gd name="connsiteY129" fmla="*/ 1457492 h 5743822"/>
                          <a:gd name="connsiteX130" fmla="*/ 3427147 w 7574280"/>
                          <a:gd name="connsiteY130" fmla="*/ 1392877 h 5743822"/>
                          <a:gd name="connsiteX131" fmla="*/ 3441545 w 7574280"/>
                          <a:gd name="connsiteY131" fmla="*/ 1457492 h 5743822"/>
                          <a:gd name="connsiteX132" fmla="*/ 3592746 w 7574280"/>
                          <a:gd name="connsiteY132" fmla="*/ 1263641 h 5743822"/>
                          <a:gd name="connsiteX133" fmla="*/ 3455942 w 7574280"/>
                          <a:gd name="connsiteY133" fmla="*/ 1292360 h 5743822"/>
                          <a:gd name="connsiteX134" fmla="*/ 3535144 w 7574280"/>
                          <a:gd name="connsiteY134" fmla="*/ 1199020 h 5743822"/>
                          <a:gd name="connsiteX135" fmla="*/ 3455942 w 7574280"/>
                          <a:gd name="connsiteY135" fmla="*/ 1163124 h 5743822"/>
                          <a:gd name="connsiteX136" fmla="*/ 3369545 w 7574280"/>
                          <a:gd name="connsiteY136" fmla="*/ 1220562 h 5743822"/>
                          <a:gd name="connsiteX137" fmla="*/ 3319151 w 7574280"/>
                          <a:gd name="connsiteY137" fmla="*/ 1098503 h 5743822"/>
                          <a:gd name="connsiteX138" fmla="*/ 3787140 w 7574280"/>
                          <a:gd name="connsiteY138" fmla="*/ 789776 h 5743822"/>
                          <a:gd name="connsiteX139" fmla="*/ 3931140 w 7574280"/>
                          <a:gd name="connsiteY139" fmla="*/ 524124 h 5743822"/>
                          <a:gd name="connsiteX140" fmla="*/ 4341534 w 7574280"/>
                          <a:gd name="connsiteY140" fmla="*/ 179494 h 5743822"/>
                          <a:gd name="connsiteX141" fmla="*/ 4708728 w 7574280"/>
                          <a:gd name="connsiteY141" fmla="*/ 0 h 574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74280" h="5743822">
                            <a:moveTo>
                              <a:pt x="5443112" y="5564331"/>
                            </a:moveTo>
                            <a:lnTo>
                              <a:pt x="5443112" y="5636129"/>
                            </a:lnTo>
                            <a:lnTo>
                              <a:pt x="5270317" y="5743822"/>
                            </a:lnTo>
                            <a:lnTo>
                              <a:pt x="5335115" y="5578690"/>
                            </a:lnTo>
                            <a:lnTo>
                              <a:pt x="5443112" y="5564331"/>
                            </a:lnTo>
                            <a:close/>
                            <a:moveTo>
                              <a:pt x="6249501" y="5528429"/>
                            </a:moveTo>
                            <a:lnTo>
                              <a:pt x="6091104" y="5585867"/>
                            </a:lnTo>
                            <a:lnTo>
                              <a:pt x="5932707" y="5600227"/>
                            </a:lnTo>
                            <a:lnTo>
                              <a:pt x="6155902" y="5549965"/>
                            </a:lnTo>
                            <a:lnTo>
                              <a:pt x="6249501" y="5528429"/>
                            </a:lnTo>
                            <a:close/>
                            <a:moveTo>
                              <a:pt x="6335885" y="5549965"/>
                            </a:moveTo>
                            <a:lnTo>
                              <a:pt x="6199100" y="5578690"/>
                            </a:lnTo>
                            <a:lnTo>
                              <a:pt x="6199100" y="5564331"/>
                            </a:lnTo>
                            <a:lnTo>
                              <a:pt x="6688721" y="5384833"/>
                            </a:lnTo>
                            <a:lnTo>
                              <a:pt x="6335885" y="5549965"/>
                            </a:lnTo>
                            <a:close/>
                            <a:moveTo>
                              <a:pt x="7192663" y="4918151"/>
                            </a:moveTo>
                            <a:lnTo>
                              <a:pt x="6832695" y="5219695"/>
                            </a:lnTo>
                            <a:lnTo>
                              <a:pt x="6998319" y="5219695"/>
                            </a:lnTo>
                            <a:lnTo>
                              <a:pt x="7127903" y="5054564"/>
                            </a:lnTo>
                            <a:lnTo>
                              <a:pt x="7257486" y="5061740"/>
                            </a:lnTo>
                            <a:lnTo>
                              <a:pt x="7264682" y="5011485"/>
                            </a:lnTo>
                            <a:lnTo>
                              <a:pt x="7329505" y="5083283"/>
                            </a:lnTo>
                            <a:lnTo>
                              <a:pt x="7574280" y="4989949"/>
                            </a:lnTo>
                            <a:lnTo>
                              <a:pt x="6739089" y="5384833"/>
                            </a:lnTo>
                            <a:lnTo>
                              <a:pt x="6825500" y="5334578"/>
                            </a:lnTo>
                            <a:lnTo>
                              <a:pt x="5781511" y="5600227"/>
                            </a:lnTo>
                            <a:lnTo>
                              <a:pt x="5911107" y="5628946"/>
                            </a:lnTo>
                            <a:lnTo>
                              <a:pt x="5579909" y="5672025"/>
                            </a:lnTo>
                            <a:lnTo>
                              <a:pt x="5745508" y="5600227"/>
                            </a:lnTo>
                            <a:lnTo>
                              <a:pt x="5673509" y="5549965"/>
                            </a:lnTo>
                            <a:lnTo>
                              <a:pt x="5601509" y="5578690"/>
                            </a:lnTo>
                            <a:lnTo>
                              <a:pt x="5623108" y="5628946"/>
                            </a:lnTo>
                            <a:lnTo>
                              <a:pt x="5500714" y="5657665"/>
                            </a:lnTo>
                            <a:lnTo>
                              <a:pt x="5464711" y="5564331"/>
                            </a:lnTo>
                            <a:lnTo>
                              <a:pt x="5579909" y="5399193"/>
                            </a:lnTo>
                            <a:lnTo>
                              <a:pt x="5745508" y="5384833"/>
                            </a:lnTo>
                            <a:lnTo>
                              <a:pt x="5745508" y="5327395"/>
                            </a:lnTo>
                            <a:lnTo>
                              <a:pt x="5767107" y="5348931"/>
                            </a:lnTo>
                            <a:lnTo>
                              <a:pt x="5781511" y="5255597"/>
                            </a:lnTo>
                            <a:lnTo>
                              <a:pt x="5846309" y="5334578"/>
                            </a:lnTo>
                            <a:lnTo>
                              <a:pt x="5875104" y="5234061"/>
                            </a:lnTo>
                            <a:lnTo>
                              <a:pt x="6004707" y="5241238"/>
                            </a:lnTo>
                            <a:lnTo>
                              <a:pt x="6040703" y="5169440"/>
                            </a:lnTo>
                            <a:lnTo>
                              <a:pt x="6112703" y="5234061"/>
                            </a:lnTo>
                            <a:lnTo>
                              <a:pt x="6076706" y="5169440"/>
                            </a:lnTo>
                            <a:lnTo>
                              <a:pt x="6256703" y="5219695"/>
                            </a:lnTo>
                            <a:lnTo>
                              <a:pt x="6357472" y="5147898"/>
                            </a:lnTo>
                            <a:lnTo>
                              <a:pt x="6832695" y="5119185"/>
                            </a:lnTo>
                            <a:lnTo>
                              <a:pt x="7099057" y="4903791"/>
                            </a:lnTo>
                            <a:lnTo>
                              <a:pt x="7192663" y="4918151"/>
                            </a:lnTo>
                            <a:close/>
                            <a:moveTo>
                              <a:pt x="7423110" y="4753013"/>
                            </a:moveTo>
                            <a:lnTo>
                              <a:pt x="7401460" y="4738653"/>
                            </a:lnTo>
                            <a:lnTo>
                              <a:pt x="7487870" y="4702752"/>
                            </a:lnTo>
                            <a:lnTo>
                              <a:pt x="7437501" y="4753013"/>
                            </a:lnTo>
                            <a:lnTo>
                              <a:pt x="7423110" y="4753013"/>
                            </a:lnTo>
                            <a:close/>
                            <a:moveTo>
                              <a:pt x="892787" y="2405229"/>
                            </a:moveTo>
                            <a:lnTo>
                              <a:pt x="835184" y="2477027"/>
                            </a:lnTo>
                            <a:lnTo>
                              <a:pt x="791986" y="2441124"/>
                            </a:lnTo>
                            <a:lnTo>
                              <a:pt x="799188" y="2362144"/>
                            </a:lnTo>
                            <a:lnTo>
                              <a:pt x="892787" y="2405229"/>
                            </a:lnTo>
                            <a:close/>
                            <a:moveTo>
                              <a:pt x="3427147" y="1263641"/>
                            </a:moveTo>
                            <a:lnTo>
                              <a:pt x="3376747" y="1306720"/>
                            </a:lnTo>
                            <a:lnTo>
                              <a:pt x="3441545" y="1213386"/>
                            </a:lnTo>
                            <a:lnTo>
                              <a:pt x="3441545" y="1256458"/>
                            </a:lnTo>
                            <a:lnTo>
                              <a:pt x="3427147" y="1263641"/>
                            </a:lnTo>
                            <a:close/>
                            <a:moveTo>
                              <a:pt x="3571141" y="883116"/>
                            </a:moveTo>
                            <a:lnTo>
                              <a:pt x="3592746" y="897469"/>
                            </a:lnTo>
                            <a:lnTo>
                              <a:pt x="3506343" y="919012"/>
                            </a:lnTo>
                            <a:lnTo>
                              <a:pt x="3520746" y="897469"/>
                            </a:lnTo>
                            <a:lnTo>
                              <a:pt x="3571141" y="883116"/>
                            </a:lnTo>
                            <a:close/>
                            <a:moveTo>
                              <a:pt x="3722342" y="804135"/>
                            </a:moveTo>
                            <a:lnTo>
                              <a:pt x="3679144" y="840037"/>
                            </a:lnTo>
                            <a:lnTo>
                              <a:pt x="3621541" y="897469"/>
                            </a:lnTo>
                            <a:lnTo>
                              <a:pt x="3607144" y="840037"/>
                            </a:lnTo>
                            <a:lnTo>
                              <a:pt x="3722342" y="804135"/>
                            </a:lnTo>
                            <a:close/>
                            <a:moveTo>
                              <a:pt x="4708728" y="0"/>
                            </a:moveTo>
                            <a:lnTo>
                              <a:pt x="6076706" y="0"/>
                            </a:lnTo>
                            <a:lnTo>
                              <a:pt x="6076706" y="71798"/>
                            </a:lnTo>
                            <a:lnTo>
                              <a:pt x="6069504" y="502584"/>
                            </a:lnTo>
                            <a:lnTo>
                              <a:pt x="6141504" y="717978"/>
                            </a:lnTo>
                            <a:lnTo>
                              <a:pt x="6105501" y="983633"/>
                            </a:lnTo>
                            <a:lnTo>
                              <a:pt x="6004707" y="1213386"/>
                            </a:lnTo>
                            <a:lnTo>
                              <a:pt x="6076706" y="1565192"/>
                            </a:lnTo>
                            <a:lnTo>
                              <a:pt x="6026306" y="1787762"/>
                            </a:lnTo>
                            <a:lnTo>
                              <a:pt x="6040703" y="1838023"/>
                            </a:lnTo>
                            <a:lnTo>
                              <a:pt x="6141504" y="1773408"/>
                            </a:lnTo>
                            <a:lnTo>
                              <a:pt x="6177501" y="1866742"/>
                            </a:lnTo>
                            <a:lnTo>
                              <a:pt x="6199100" y="2886271"/>
                            </a:lnTo>
                            <a:lnTo>
                              <a:pt x="5975905" y="3726308"/>
                            </a:lnTo>
                            <a:lnTo>
                              <a:pt x="5932707" y="4753013"/>
                            </a:lnTo>
                            <a:lnTo>
                              <a:pt x="6004707" y="4839170"/>
                            </a:lnTo>
                            <a:lnTo>
                              <a:pt x="5767107" y="4989949"/>
                            </a:lnTo>
                            <a:lnTo>
                              <a:pt x="5846309" y="5119185"/>
                            </a:lnTo>
                            <a:lnTo>
                              <a:pt x="5680710" y="5277134"/>
                            </a:lnTo>
                            <a:lnTo>
                              <a:pt x="5695108" y="5334578"/>
                            </a:lnTo>
                            <a:lnTo>
                              <a:pt x="5579909" y="5348931"/>
                            </a:lnTo>
                            <a:lnTo>
                              <a:pt x="5500714" y="5478167"/>
                            </a:lnTo>
                            <a:lnTo>
                              <a:pt x="5623108" y="5083283"/>
                            </a:lnTo>
                            <a:lnTo>
                              <a:pt x="5565512" y="4709934"/>
                            </a:lnTo>
                            <a:lnTo>
                              <a:pt x="5515111" y="4774549"/>
                            </a:lnTo>
                            <a:lnTo>
                              <a:pt x="5587111" y="5119185"/>
                            </a:lnTo>
                            <a:lnTo>
                              <a:pt x="4823927" y="4659679"/>
                            </a:lnTo>
                            <a:lnTo>
                              <a:pt x="4780722" y="4573515"/>
                            </a:lnTo>
                            <a:lnTo>
                              <a:pt x="4543129" y="4480182"/>
                            </a:lnTo>
                            <a:lnTo>
                              <a:pt x="4478331" y="4343763"/>
                            </a:lnTo>
                            <a:lnTo>
                              <a:pt x="4471129" y="4070931"/>
                            </a:lnTo>
                            <a:lnTo>
                              <a:pt x="4298335" y="3999133"/>
                            </a:lnTo>
                            <a:lnTo>
                              <a:pt x="4219133" y="3841184"/>
                            </a:lnTo>
                            <a:lnTo>
                              <a:pt x="0" y="3676046"/>
                            </a:lnTo>
                            <a:lnTo>
                              <a:pt x="21600" y="3338593"/>
                            </a:lnTo>
                            <a:lnTo>
                              <a:pt x="626390" y="2979605"/>
                            </a:lnTo>
                            <a:lnTo>
                              <a:pt x="741591" y="2807290"/>
                            </a:lnTo>
                            <a:lnTo>
                              <a:pt x="892787" y="2728315"/>
                            </a:lnTo>
                            <a:lnTo>
                              <a:pt x="856784" y="2477027"/>
                            </a:lnTo>
                            <a:lnTo>
                              <a:pt x="907184" y="2383686"/>
                            </a:lnTo>
                            <a:lnTo>
                              <a:pt x="741591" y="2311888"/>
                            </a:lnTo>
                            <a:lnTo>
                              <a:pt x="748787" y="2082135"/>
                            </a:lnTo>
                            <a:lnTo>
                              <a:pt x="1411177" y="1967259"/>
                            </a:lnTo>
                            <a:lnTo>
                              <a:pt x="1994371" y="2053417"/>
                            </a:lnTo>
                            <a:lnTo>
                              <a:pt x="2145566" y="2182653"/>
                            </a:lnTo>
                            <a:lnTo>
                              <a:pt x="2354364" y="2132397"/>
                            </a:lnTo>
                            <a:lnTo>
                              <a:pt x="2721559" y="2211372"/>
                            </a:lnTo>
                            <a:lnTo>
                              <a:pt x="2750354" y="2139574"/>
                            </a:lnTo>
                            <a:lnTo>
                              <a:pt x="2959151" y="2103672"/>
                            </a:lnTo>
                            <a:lnTo>
                              <a:pt x="3232747" y="1866742"/>
                            </a:lnTo>
                            <a:lnTo>
                              <a:pt x="3376747" y="1881102"/>
                            </a:lnTo>
                            <a:lnTo>
                              <a:pt x="3455942" y="1794944"/>
                            </a:lnTo>
                            <a:lnTo>
                              <a:pt x="3463144" y="1701610"/>
                            </a:lnTo>
                            <a:lnTo>
                              <a:pt x="3441545" y="1723147"/>
                            </a:lnTo>
                            <a:lnTo>
                              <a:pt x="3369545" y="1457492"/>
                            </a:lnTo>
                            <a:lnTo>
                              <a:pt x="3427147" y="1392877"/>
                            </a:lnTo>
                            <a:lnTo>
                              <a:pt x="3441545" y="1457492"/>
                            </a:lnTo>
                            <a:lnTo>
                              <a:pt x="3592746" y="1263641"/>
                            </a:lnTo>
                            <a:lnTo>
                              <a:pt x="3455942" y="1292360"/>
                            </a:lnTo>
                            <a:lnTo>
                              <a:pt x="3535144" y="1199020"/>
                            </a:lnTo>
                            <a:lnTo>
                              <a:pt x="3455942" y="1163124"/>
                            </a:lnTo>
                            <a:lnTo>
                              <a:pt x="3369545" y="1220562"/>
                            </a:lnTo>
                            <a:lnTo>
                              <a:pt x="3319151" y="1098503"/>
                            </a:lnTo>
                            <a:lnTo>
                              <a:pt x="3787140" y="789776"/>
                            </a:lnTo>
                            <a:lnTo>
                              <a:pt x="3931140" y="524124"/>
                            </a:lnTo>
                            <a:lnTo>
                              <a:pt x="4341534" y="179494"/>
                            </a:lnTo>
                            <a:lnTo>
                              <a:pt x="4708728" y="0"/>
                            </a:lnTo>
                            <a:close/>
                          </a:path>
                        </a:pathLst>
                      </a:custGeom>
                      <ask:type>
                        <ask:lineSketchScribble/>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raphic 41">
                <a:extLst>
                  <a:ext uri="{FF2B5EF4-FFF2-40B4-BE49-F238E27FC236}">
                    <a16:creationId xmlns:a16="http://schemas.microsoft.com/office/drawing/2014/main" id="{2631E7BD-A362-6886-DB04-95FDAE340763}"/>
                  </a:ext>
                </a:extLst>
              </p:cNvPr>
              <p:cNvSpPr/>
              <p:nvPr/>
            </p:nvSpPr>
            <p:spPr>
              <a:xfrm rot="21438000">
                <a:off x="6063428" y="1278674"/>
                <a:ext cx="5671208" cy="4293716"/>
              </a:xfrm>
              <a:custGeom>
                <a:avLst/>
                <a:gdLst>
                  <a:gd name="connsiteX0" fmla="*/ 4075505 w 5671208"/>
                  <a:gd name="connsiteY0" fmla="*/ 4159539 h 4293716"/>
                  <a:gd name="connsiteX1" fmla="*/ 4075505 w 5671208"/>
                  <a:gd name="connsiteY1" fmla="*/ 4213211 h 4293716"/>
                  <a:gd name="connsiteX2" fmla="*/ 3946126 w 5671208"/>
                  <a:gd name="connsiteY2" fmla="*/ 4293716 h 4293716"/>
                  <a:gd name="connsiteX3" fmla="*/ 3994643 w 5671208"/>
                  <a:gd name="connsiteY3" fmla="*/ 4170273 h 4293716"/>
                  <a:gd name="connsiteX4" fmla="*/ 4075505 w 5671208"/>
                  <a:gd name="connsiteY4" fmla="*/ 4159539 h 4293716"/>
                  <a:gd name="connsiteX5" fmla="*/ 4679285 w 5671208"/>
                  <a:gd name="connsiteY5" fmla="*/ 4132701 h 4293716"/>
                  <a:gd name="connsiteX6" fmla="*/ 4560686 w 5671208"/>
                  <a:gd name="connsiteY6" fmla="*/ 4175638 h 4293716"/>
                  <a:gd name="connsiteX7" fmla="*/ 4442087 w 5671208"/>
                  <a:gd name="connsiteY7" fmla="*/ 4186373 h 4293716"/>
                  <a:gd name="connsiteX8" fmla="*/ 4609203 w 5671208"/>
                  <a:gd name="connsiteY8" fmla="*/ 4148800 h 4293716"/>
                  <a:gd name="connsiteX9" fmla="*/ 4679285 w 5671208"/>
                  <a:gd name="connsiteY9" fmla="*/ 4132701 h 4293716"/>
                  <a:gd name="connsiteX10" fmla="*/ 4743965 w 5671208"/>
                  <a:gd name="connsiteY10" fmla="*/ 4148800 h 4293716"/>
                  <a:gd name="connsiteX11" fmla="*/ 4641548 w 5671208"/>
                  <a:gd name="connsiteY11" fmla="*/ 4170273 h 4293716"/>
                  <a:gd name="connsiteX12" fmla="*/ 4641548 w 5671208"/>
                  <a:gd name="connsiteY12" fmla="*/ 4159539 h 4293716"/>
                  <a:gd name="connsiteX13" fmla="*/ 5008149 w 5671208"/>
                  <a:gd name="connsiteY13" fmla="*/ 4025358 h 4293716"/>
                  <a:gd name="connsiteX14" fmla="*/ 4743965 w 5671208"/>
                  <a:gd name="connsiteY14" fmla="*/ 4148800 h 4293716"/>
                  <a:gd name="connsiteX15" fmla="*/ 5385473 w 5671208"/>
                  <a:gd name="connsiteY15" fmla="*/ 3676496 h 4293716"/>
                  <a:gd name="connsiteX16" fmla="*/ 5115949 w 5671208"/>
                  <a:gd name="connsiteY16" fmla="*/ 3901911 h 4293716"/>
                  <a:gd name="connsiteX17" fmla="*/ 5239959 w 5671208"/>
                  <a:gd name="connsiteY17" fmla="*/ 3901911 h 4293716"/>
                  <a:gd name="connsiteX18" fmla="*/ 5336985 w 5671208"/>
                  <a:gd name="connsiteY18" fmla="*/ 3778470 h 4293716"/>
                  <a:gd name="connsiteX19" fmla="*/ 5434009 w 5671208"/>
                  <a:gd name="connsiteY19" fmla="*/ 3783834 h 4293716"/>
                  <a:gd name="connsiteX20" fmla="*/ 5439397 w 5671208"/>
                  <a:gd name="connsiteY20" fmla="*/ 3746267 h 4293716"/>
                  <a:gd name="connsiteX21" fmla="*/ 5487933 w 5671208"/>
                  <a:gd name="connsiteY21" fmla="*/ 3799939 h 4293716"/>
                  <a:gd name="connsiteX22" fmla="*/ 5671208 w 5671208"/>
                  <a:gd name="connsiteY22" fmla="*/ 3730168 h 4293716"/>
                  <a:gd name="connsiteX23" fmla="*/ 5346028 w 5671208"/>
                  <a:gd name="connsiteY23" fmla="*/ 3883667 h 4293716"/>
                  <a:gd name="connsiteX24" fmla="*/ 5045862 w 5671208"/>
                  <a:gd name="connsiteY24" fmla="*/ 4025358 h 4293716"/>
                  <a:gd name="connsiteX25" fmla="*/ 5110562 w 5671208"/>
                  <a:gd name="connsiteY25" fmla="*/ 3987791 h 4293716"/>
                  <a:gd name="connsiteX26" fmla="*/ 4704087 w 5671208"/>
                  <a:gd name="connsiteY26" fmla="*/ 4091054 h 4293716"/>
                  <a:gd name="connsiteX27" fmla="*/ 4328880 w 5671208"/>
                  <a:gd name="connsiteY27" fmla="*/ 4186373 h 4293716"/>
                  <a:gd name="connsiteX28" fmla="*/ 4425914 w 5671208"/>
                  <a:gd name="connsiteY28" fmla="*/ 4207842 h 4293716"/>
                  <a:gd name="connsiteX29" fmla="*/ 4177931 w 5671208"/>
                  <a:gd name="connsiteY29" fmla="*/ 4240045 h 4293716"/>
                  <a:gd name="connsiteX30" fmla="*/ 4301923 w 5671208"/>
                  <a:gd name="connsiteY30" fmla="*/ 4186373 h 4293716"/>
                  <a:gd name="connsiteX31" fmla="*/ 4248014 w 5671208"/>
                  <a:gd name="connsiteY31" fmla="*/ 4148800 h 4293716"/>
                  <a:gd name="connsiteX32" fmla="*/ 4194104 w 5671208"/>
                  <a:gd name="connsiteY32" fmla="*/ 4170273 h 4293716"/>
                  <a:gd name="connsiteX33" fmla="*/ 4210276 w 5671208"/>
                  <a:gd name="connsiteY33" fmla="*/ 4207842 h 4293716"/>
                  <a:gd name="connsiteX34" fmla="*/ 4118634 w 5671208"/>
                  <a:gd name="connsiteY34" fmla="*/ 4229310 h 4293716"/>
                  <a:gd name="connsiteX35" fmla="*/ 4091677 w 5671208"/>
                  <a:gd name="connsiteY35" fmla="*/ 4159539 h 4293716"/>
                  <a:gd name="connsiteX36" fmla="*/ 4177931 w 5671208"/>
                  <a:gd name="connsiteY36" fmla="*/ 4036093 h 4293716"/>
                  <a:gd name="connsiteX37" fmla="*/ 4301923 w 5671208"/>
                  <a:gd name="connsiteY37" fmla="*/ 4025358 h 4293716"/>
                  <a:gd name="connsiteX38" fmla="*/ 4301923 w 5671208"/>
                  <a:gd name="connsiteY38" fmla="*/ 3982421 h 4293716"/>
                  <a:gd name="connsiteX39" fmla="*/ 4318095 w 5671208"/>
                  <a:gd name="connsiteY39" fmla="*/ 3998520 h 4293716"/>
                  <a:gd name="connsiteX40" fmla="*/ 4328880 w 5671208"/>
                  <a:gd name="connsiteY40" fmla="*/ 3928750 h 4293716"/>
                  <a:gd name="connsiteX41" fmla="*/ 4377397 w 5671208"/>
                  <a:gd name="connsiteY41" fmla="*/ 3987791 h 4293716"/>
                  <a:gd name="connsiteX42" fmla="*/ 4398957 w 5671208"/>
                  <a:gd name="connsiteY42" fmla="*/ 3912651 h 4293716"/>
                  <a:gd name="connsiteX43" fmla="*/ 4495997 w 5671208"/>
                  <a:gd name="connsiteY43" fmla="*/ 3918016 h 4293716"/>
                  <a:gd name="connsiteX44" fmla="*/ 4522949 w 5671208"/>
                  <a:gd name="connsiteY44" fmla="*/ 3864344 h 4293716"/>
                  <a:gd name="connsiteX45" fmla="*/ 4576858 w 5671208"/>
                  <a:gd name="connsiteY45" fmla="*/ 3912651 h 4293716"/>
                  <a:gd name="connsiteX46" fmla="*/ 4549906 w 5671208"/>
                  <a:gd name="connsiteY46" fmla="*/ 3864344 h 4293716"/>
                  <a:gd name="connsiteX47" fmla="*/ 4684678 w 5671208"/>
                  <a:gd name="connsiteY47" fmla="*/ 3901911 h 4293716"/>
                  <a:gd name="connsiteX48" fmla="*/ 4760128 w 5671208"/>
                  <a:gd name="connsiteY48" fmla="*/ 3848241 h 4293716"/>
                  <a:gd name="connsiteX49" fmla="*/ 5115949 w 5671208"/>
                  <a:gd name="connsiteY49" fmla="*/ 3826777 h 4293716"/>
                  <a:gd name="connsiteX50" fmla="*/ 5315386 w 5671208"/>
                  <a:gd name="connsiteY50" fmla="*/ 3665762 h 4293716"/>
                  <a:gd name="connsiteX51" fmla="*/ 5385473 w 5671208"/>
                  <a:gd name="connsiteY51" fmla="*/ 3676496 h 4293716"/>
                  <a:gd name="connsiteX52" fmla="*/ 5558020 w 5671208"/>
                  <a:gd name="connsiteY52" fmla="*/ 3553050 h 4293716"/>
                  <a:gd name="connsiteX53" fmla="*/ 5541809 w 5671208"/>
                  <a:gd name="connsiteY53" fmla="*/ 3542315 h 4293716"/>
                  <a:gd name="connsiteX54" fmla="*/ 5606508 w 5671208"/>
                  <a:gd name="connsiteY54" fmla="*/ 3515478 h 4293716"/>
                  <a:gd name="connsiteX55" fmla="*/ 5568795 w 5671208"/>
                  <a:gd name="connsiteY55" fmla="*/ 3553050 h 4293716"/>
                  <a:gd name="connsiteX56" fmla="*/ 5558020 w 5671208"/>
                  <a:gd name="connsiteY56" fmla="*/ 3553050 h 4293716"/>
                  <a:gd name="connsiteX57" fmla="*/ 668470 w 5671208"/>
                  <a:gd name="connsiteY57" fmla="*/ 1797996 h 4293716"/>
                  <a:gd name="connsiteX58" fmla="*/ 625340 w 5671208"/>
                  <a:gd name="connsiteY58" fmla="*/ 1851667 h 4293716"/>
                  <a:gd name="connsiteX59" fmla="*/ 592995 w 5671208"/>
                  <a:gd name="connsiteY59" fmla="*/ 1824829 h 4293716"/>
                  <a:gd name="connsiteX60" fmla="*/ 598388 w 5671208"/>
                  <a:gd name="connsiteY60" fmla="*/ 1765788 h 4293716"/>
                  <a:gd name="connsiteX61" fmla="*/ 668470 w 5671208"/>
                  <a:gd name="connsiteY61" fmla="*/ 1797996 h 4293716"/>
                  <a:gd name="connsiteX62" fmla="*/ 2566060 w 5671208"/>
                  <a:gd name="connsiteY62" fmla="*/ 944617 h 4293716"/>
                  <a:gd name="connsiteX63" fmla="*/ 2528324 w 5671208"/>
                  <a:gd name="connsiteY63" fmla="*/ 976820 h 4293716"/>
                  <a:gd name="connsiteX64" fmla="*/ 2576841 w 5671208"/>
                  <a:gd name="connsiteY64" fmla="*/ 907050 h 4293716"/>
                  <a:gd name="connsiteX65" fmla="*/ 2576841 w 5671208"/>
                  <a:gd name="connsiteY65" fmla="*/ 939248 h 4293716"/>
                  <a:gd name="connsiteX66" fmla="*/ 2566060 w 5671208"/>
                  <a:gd name="connsiteY66" fmla="*/ 944617 h 4293716"/>
                  <a:gd name="connsiteX67" fmla="*/ 2673875 w 5671208"/>
                  <a:gd name="connsiteY67" fmla="*/ 660161 h 4293716"/>
                  <a:gd name="connsiteX68" fmla="*/ 2690052 w 5671208"/>
                  <a:gd name="connsiteY68" fmla="*/ 670890 h 4293716"/>
                  <a:gd name="connsiteX69" fmla="*/ 2625358 w 5671208"/>
                  <a:gd name="connsiteY69" fmla="*/ 686994 h 4293716"/>
                  <a:gd name="connsiteX70" fmla="*/ 2636142 w 5671208"/>
                  <a:gd name="connsiteY70" fmla="*/ 670890 h 4293716"/>
                  <a:gd name="connsiteX71" fmla="*/ 2673875 w 5671208"/>
                  <a:gd name="connsiteY71" fmla="*/ 660161 h 4293716"/>
                  <a:gd name="connsiteX72" fmla="*/ 2787086 w 5671208"/>
                  <a:gd name="connsiteY72" fmla="*/ 601120 h 4293716"/>
                  <a:gd name="connsiteX73" fmla="*/ 2754742 w 5671208"/>
                  <a:gd name="connsiteY73" fmla="*/ 627958 h 4293716"/>
                  <a:gd name="connsiteX74" fmla="*/ 2711612 w 5671208"/>
                  <a:gd name="connsiteY74" fmla="*/ 670890 h 4293716"/>
                  <a:gd name="connsiteX75" fmla="*/ 2700832 w 5671208"/>
                  <a:gd name="connsiteY75" fmla="*/ 627958 h 4293716"/>
                  <a:gd name="connsiteX76" fmla="*/ 2787086 w 5671208"/>
                  <a:gd name="connsiteY76" fmla="*/ 601120 h 4293716"/>
                  <a:gd name="connsiteX77" fmla="*/ 3525638 w 5671208"/>
                  <a:gd name="connsiteY77" fmla="*/ 0 h 4293716"/>
                  <a:gd name="connsiteX78" fmla="*/ 4048015 w 5671208"/>
                  <a:gd name="connsiteY78" fmla="*/ 0 h 4293716"/>
                  <a:gd name="connsiteX79" fmla="*/ 4549906 w 5671208"/>
                  <a:gd name="connsiteY79" fmla="*/ 0 h 4293716"/>
                  <a:gd name="connsiteX80" fmla="*/ 4549906 w 5671208"/>
                  <a:gd name="connsiteY80" fmla="*/ 53671 h 4293716"/>
                  <a:gd name="connsiteX81" fmla="*/ 4544513 w 5671208"/>
                  <a:gd name="connsiteY81" fmla="*/ 375699 h 4293716"/>
                  <a:gd name="connsiteX82" fmla="*/ 4598423 w 5671208"/>
                  <a:gd name="connsiteY82" fmla="*/ 536714 h 4293716"/>
                  <a:gd name="connsiteX83" fmla="*/ 4571466 w 5671208"/>
                  <a:gd name="connsiteY83" fmla="*/ 735301 h 4293716"/>
                  <a:gd name="connsiteX84" fmla="*/ 4495997 w 5671208"/>
                  <a:gd name="connsiteY84" fmla="*/ 907050 h 4293716"/>
                  <a:gd name="connsiteX85" fmla="*/ 4549906 w 5671208"/>
                  <a:gd name="connsiteY85" fmla="*/ 1170037 h 4293716"/>
                  <a:gd name="connsiteX86" fmla="*/ 4512169 w 5671208"/>
                  <a:gd name="connsiteY86" fmla="*/ 1336417 h 4293716"/>
                  <a:gd name="connsiteX87" fmla="*/ 4522949 w 5671208"/>
                  <a:gd name="connsiteY87" fmla="*/ 1373989 h 4293716"/>
                  <a:gd name="connsiteX88" fmla="*/ 4598423 w 5671208"/>
                  <a:gd name="connsiteY88" fmla="*/ 1325687 h 4293716"/>
                  <a:gd name="connsiteX89" fmla="*/ 4625376 w 5671208"/>
                  <a:gd name="connsiteY89" fmla="*/ 1395457 h 4293716"/>
                  <a:gd name="connsiteX90" fmla="*/ 4633300 w 5671208"/>
                  <a:gd name="connsiteY90" fmla="*/ 1768903 h 4293716"/>
                  <a:gd name="connsiteX91" fmla="*/ 4641548 w 5671208"/>
                  <a:gd name="connsiteY91" fmla="*/ 2157592 h 4293716"/>
                  <a:gd name="connsiteX92" fmla="*/ 4557990 w 5671208"/>
                  <a:gd name="connsiteY92" fmla="*/ 2471571 h 4293716"/>
                  <a:gd name="connsiteX93" fmla="*/ 4474431 w 5671208"/>
                  <a:gd name="connsiteY93" fmla="*/ 2785550 h 4293716"/>
                  <a:gd name="connsiteX94" fmla="*/ 4459229 w 5671208"/>
                  <a:gd name="connsiteY94" fmla="*/ 3146275 h 4293716"/>
                  <a:gd name="connsiteX95" fmla="*/ 4442087 w 5671208"/>
                  <a:gd name="connsiteY95" fmla="*/ 3553050 h 4293716"/>
                  <a:gd name="connsiteX96" fmla="*/ 4495997 w 5671208"/>
                  <a:gd name="connsiteY96" fmla="*/ 3617455 h 4293716"/>
                  <a:gd name="connsiteX97" fmla="*/ 4318095 w 5671208"/>
                  <a:gd name="connsiteY97" fmla="*/ 3730168 h 4293716"/>
                  <a:gd name="connsiteX98" fmla="*/ 4377397 w 5671208"/>
                  <a:gd name="connsiteY98" fmla="*/ 3826777 h 4293716"/>
                  <a:gd name="connsiteX99" fmla="*/ 4253406 w 5671208"/>
                  <a:gd name="connsiteY99" fmla="*/ 3944849 h 4293716"/>
                  <a:gd name="connsiteX100" fmla="*/ 4264186 w 5671208"/>
                  <a:gd name="connsiteY100" fmla="*/ 3987791 h 4293716"/>
                  <a:gd name="connsiteX101" fmla="*/ 4177931 w 5671208"/>
                  <a:gd name="connsiteY101" fmla="*/ 3998520 h 4293716"/>
                  <a:gd name="connsiteX102" fmla="*/ 4118634 w 5671208"/>
                  <a:gd name="connsiteY102" fmla="*/ 4095129 h 4293716"/>
                  <a:gd name="connsiteX103" fmla="*/ 4210276 w 5671208"/>
                  <a:gd name="connsiteY103" fmla="*/ 3799939 h 4293716"/>
                  <a:gd name="connsiteX104" fmla="*/ 4167152 w 5671208"/>
                  <a:gd name="connsiteY104" fmla="*/ 3520847 h 4293716"/>
                  <a:gd name="connsiteX105" fmla="*/ 4129414 w 5671208"/>
                  <a:gd name="connsiteY105" fmla="*/ 3569149 h 4293716"/>
                  <a:gd name="connsiteX106" fmla="*/ 4183324 w 5671208"/>
                  <a:gd name="connsiteY106" fmla="*/ 3826777 h 4293716"/>
                  <a:gd name="connsiteX107" fmla="*/ 3891894 w 5671208"/>
                  <a:gd name="connsiteY107" fmla="*/ 3651593 h 4293716"/>
                  <a:gd name="connsiteX108" fmla="*/ 3611893 w 5671208"/>
                  <a:gd name="connsiteY108" fmla="*/ 3483279 h 4293716"/>
                  <a:gd name="connsiteX109" fmla="*/ 3579544 w 5671208"/>
                  <a:gd name="connsiteY109" fmla="*/ 3418868 h 4293716"/>
                  <a:gd name="connsiteX110" fmla="*/ 3401647 w 5671208"/>
                  <a:gd name="connsiteY110" fmla="*/ 3349099 h 4293716"/>
                  <a:gd name="connsiteX111" fmla="*/ 3353130 w 5671208"/>
                  <a:gd name="connsiteY111" fmla="*/ 3247120 h 4293716"/>
                  <a:gd name="connsiteX112" fmla="*/ 3347737 w 5671208"/>
                  <a:gd name="connsiteY112" fmla="*/ 3043169 h 4293716"/>
                  <a:gd name="connsiteX113" fmla="*/ 3218358 w 5671208"/>
                  <a:gd name="connsiteY113" fmla="*/ 2989497 h 4293716"/>
                  <a:gd name="connsiteX114" fmla="*/ 3159056 w 5671208"/>
                  <a:gd name="connsiteY114" fmla="*/ 2871424 h 4293716"/>
                  <a:gd name="connsiteX115" fmla="*/ 2695728 w 5671208"/>
                  <a:gd name="connsiteY115" fmla="*/ 2853319 h 4293716"/>
                  <a:gd name="connsiteX116" fmla="*/ 2137628 w 5671208"/>
                  <a:gd name="connsiteY116" fmla="*/ 2831510 h 4293716"/>
                  <a:gd name="connsiteX117" fmla="*/ 1674300 w 5671208"/>
                  <a:gd name="connsiteY117" fmla="*/ 2813404 h 4293716"/>
                  <a:gd name="connsiteX118" fmla="*/ 1116200 w 5671208"/>
                  <a:gd name="connsiteY118" fmla="*/ 2791596 h 4293716"/>
                  <a:gd name="connsiteX119" fmla="*/ 621281 w 5671208"/>
                  <a:gd name="connsiteY119" fmla="*/ 2772256 h 4293716"/>
                  <a:gd name="connsiteX120" fmla="*/ 0 w 5671208"/>
                  <a:gd name="connsiteY120" fmla="*/ 2747978 h 4293716"/>
                  <a:gd name="connsiteX121" fmla="*/ 16172 w 5671208"/>
                  <a:gd name="connsiteY121" fmla="*/ 2495719 h 4293716"/>
                  <a:gd name="connsiteX122" fmla="*/ 469006 w 5671208"/>
                  <a:gd name="connsiteY122" fmla="*/ 2227363 h 4293716"/>
                  <a:gd name="connsiteX123" fmla="*/ 555262 w 5671208"/>
                  <a:gd name="connsiteY123" fmla="*/ 2098551 h 4293716"/>
                  <a:gd name="connsiteX124" fmla="*/ 668470 w 5671208"/>
                  <a:gd name="connsiteY124" fmla="*/ 2039514 h 4293716"/>
                  <a:gd name="connsiteX125" fmla="*/ 641513 w 5671208"/>
                  <a:gd name="connsiteY125" fmla="*/ 1851667 h 4293716"/>
                  <a:gd name="connsiteX126" fmla="*/ 679249 w 5671208"/>
                  <a:gd name="connsiteY126" fmla="*/ 1781892 h 4293716"/>
                  <a:gd name="connsiteX127" fmla="*/ 555262 w 5671208"/>
                  <a:gd name="connsiteY127" fmla="*/ 1728220 h 4293716"/>
                  <a:gd name="connsiteX128" fmla="*/ 560650 w 5671208"/>
                  <a:gd name="connsiteY128" fmla="*/ 1556471 h 4293716"/>
                  <a:gd name="connsiteX129" fmla="*/ 1056612 w 5671208"/>
                  <a:gd name="connsiteY129" fmla="*/ 1470597 h 4293716"/>
                  <a:gd name="connsiteX130" fmla="*/ 1493276 w 5671208"/>
                  <a:gd name="connsiteY130" fmla="*/ 1535003 h 4293716"/>
                  <a:gd name="connsiteX131" fmla="*/ 1606482 w 5671208"/>
                  <a:gd name="connsiteY131" fmla="*/ 1631612 h 4293716"/>
                  <a:gd name="connsiteX132" fmla="*/ 1762819 w 5671208"/>
                  <a:gd name="connsiteY132" fmla="*/ 1594044 h 4293716"/>
                  <a:gd name="connsiteX133" fmla="*/ 2037755 w 5671208"/>
                  <a:gd name="connsiteY133" fmla="*/ 1653081 h 4293716"/>
                  <a:gd name="connsiteX134" fmla="*/ 2059315 w 5671208"/>
                  <a:gd name="connsiteY134" fmla="*/ 1599409 h 4293716"/>
                  <a:gd name="connsiteX135" fmla="*/ 2215650 w 5671208"/>
                  <a:gd name="connsiteY135" fmla="*/ 1572571 h 4293716"/>
                  <a:gd name="connsiteX136" fmla="*/ 2420504 w 5671208"/>
                  <a:gd name="connsiteY136" fmla="*/ 1395457 h 4293716"/>
                  <a:gd name="connsiteX137" fmla="*/ 2528324 w 5671208"/>
                  <a:gd name="connsiteY137" fmla="*/ 1406192 h 4293716"/>
                  <a:gd name="connsiteX138" fmla="*/ 2587620 w 5671208"/>
                  <a:gd name="connsiteY138" fmla="*/ 1341785 h 4293716"/>
                  <a:gd name="connsiteX139" fmla="*/ 2593013 w 5671208"/>
                  <a:gd name="connsiteY139" fmla="*/ 1272015 h 4293716"/>
                  <a:gd name="connsiteX140" fmla="*/ 2576841 w 5671208"/>
                  <a:gd name="connsiteY140" fmla="*/ 1288115 h 4293716"/>
                  <a:gd name="connsiteX141" fmla="*/ 2522931 w 5671208"/>
                  <a:gd name="connsiteY141" fmla="*/ 1089528 h 4293716"/>
                  <a:gd name="connsiteX142" fmla="*/ 2566060 w 5671208"/>
                  <a:gd name="connsiteY142" fmla="*/ 1041226 h 4293716"/>
                  <a:gd name="connsiteX143" fmla="*/ 2576841 w 5671208"/>
                  <a:gd name="connsiteY143" fmla="*/ 1089528 h 4293716"/>
                  <a:gd name="connsiteX144" fmla="*/ 2690052 w 5671208"/>
                  <a:gd name="connsiteY144" fmla="*/ 944617 h 4293716"/>
                  <a:gd name="connsiteX145" fmla="*/ 2587620 w 5671208"/>
                  <a:gd name="connsiteY145" fmla="*/ 966086 h 4293716"/>
                  <a:gd name="connsiteX146" fmla="*/ 2646923 w 5671208"/>
                  <a:gd name="connsiteY146" fmla="*/ 896311 h 4293716"/>
                  <a:gd name="connsiteX147" fmla="*/ 2587620 w 5671208"/>
                  <a:gd name="connsiteY147" fmla="*/ 869477 h 4293716"/>
                  <a:gd name="connsiteX148" fmla="*/ 2522931 w 5671208"/>
                  <a:gd name="connsiteY148" fmla="*/ 912414 h 4293716"/>
                  <a:gd name="connsiteX149" fmla="*/ 2485199 w 5671208"/>
                  <a:gd name="connsiteY149" fmla="*/ 821170 h 4293716"/>
                  <a:gd name="connsiteX150" fmla="*/ 2835604 w 5671208"/>
                  <a:gd name="connsiteY150" fmla="*/ 590386 h 4293716"/>
                  <a:gd name="connsiteX151" fmla="*/ 2943423 w 5671208"/>
                  <a:gd name="connsiteY151" fmla="*/ 391801 h 4293716"/>
                  <a:gd name="connsiteX152" fmla="*/ 3250704 w 5671208"/>
                  <a:gd name="connsiteY152" fmla="*/ 134178 h 4293716"/>
                  <a:gd name="connsiteX153" fmla="*/ 3525638 w 5671208"/>
                  <a:gd name="connsiteY153" fmla="*/ 0 h 42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5671208" h="4293716" extrusionOk="0">
                    <a:moveTo>
                      <a:pt x="4075505" y="4159539"/>
                    </a:moveTo>
                    <a:cubicBezTo>
                      <a:pt x="4077891" y="4177273"/>
                      <a:pt x="4075272" y="4190040"/>
                      <a:pt x="4075505" y="4213211"/>
                    </a:cubicBezTo>
                    <a:cubicBezTo>
                      <a:pt x="4039004" y="4253084"/>
                      <a:pt x="3994301" y="4246201"/>
                      <a:pt x="3946126" y="4293716"/>
                    </a:cubicBezTo>
                    <a:cubicBezTo>
                      <a:pt x="3955689" y="4232591"/>
                      <a:pt x="3978911" y="4227771"/>
                      <a:pt x="3994643" y="4170273"/>
                    </a:cubicBezTo>
                    <a:cubicBezTo>
                      <a:pt x="4026484" y="4162362"/>
                      <a:pt x="4056563" y="4167811"/>
                      <a:pt x="4075505" y="4159539"/>
                    </a:cubicBezTo>
                    <a:close/>
                    <a:moveTo>
                      <a:pt x="4679285" y="4132701"/>
                    </a:moveTo>
                    <a:cubicBezTo>
                      <a:pt x="4635065" y="4149608"/>
                      <a:pt x="4611110" y="4150016"/>
                      <a:pt x="4560686" y="4175638"/>
                    </a:cubicBezTo>
                    <a:cubicBezTo>
                      <a:pt x="4532302" y="4181138"/>
                      <a:pt x="4485955" y="4177404"/>
                      <a:pt x="4442087" y="4186373"/>
                    </a:cubicBezTo>
                    <a:cubicBezTo>
                      <a:pt x="4513762" y="4166238"/>
                      <a:pt x="4558103" y="4175008"/>
                      <a:pt x="4609203" y="4148800"/>
                    </a:cubicBezTo>
                    <a:cubicBezTo>
                      <a:pt x="4642431" y="4139235"/>
                      <a:pt x="4662887" y="4140743"/>
                      <a:pt x="4679285" y="4132701"/>
                    </a:cubicBezTo>
                    <a:close/>
                    <a:moveTo>
                      <a:pt x="4743965" y="4148800"/>
                    </a:moveTo>
                    <a:cubicBezTo>
                      <a:pt x="4707890" y="4165948"/>
                      <a:pt x="4671174" y="4153124"/>
                      <a:pt x="4641548" y="4170273"/>
                    </a:cubicBezTo>
                    <a:cubicBezTo>
                      <a:pt x="4640940" y="4165480"/>
                      <a:pt x="4642824" y="4163574"/>
                      <a:pt x="4641548" y="4159539"/>
                    </a:cubicBezTo>
                    <a:cubicBezTo>
                      <a:pt x="4771053" y="4094847"/>
                      <a:pt x="4931706" y="4075649"/>
                      <a:pt x="5008149" y="4025358"/>
                    </a:cubicBezTo>
                    <a:cubicBezTo>
                      <a:pt x="4897156" y="4114814"/>
                      <a:pt x="4803049" y="4119491"/>
                      <a:pt x="4743965" y="4148800"/>
                    </a:cubicBezTo>
                    <a:close/>
                    <a:moveTo>
                      <a:pt x="5385473" y="3676496"/>
                    </a:moveTo>
                    <a:cubicBezTo>
                      <a:pt x="5270983" y="3793719"/>
                      <a:pt x="5216271" y="3807141"/>
                      <a:pt x="5115949" y="3901911"/>
                    </a:cubicBezTo>
                    <a:cubicBezTo>
                      <a:pt x="5175638" y="3893251"/>
                      <a:pt x="5206835" y="3915377"/>
                      <a:pt x="5239959" y="3901911"/>
                    </a:cubicBezTo>
                    <a:cubicBezTo>
                      <a:pt x="5261534" y="3872983"/>
                      <a:pt x="5301988" y="3837697"/>
                      <a:pt x="5336985" y="3778470"/>
                    </a:cubicBezTo>
                    <a:cubicBezTo>
                      <a:pt x="5380063" y="3769175"/>
                      <a:pt x="5410804" y="3791993"/>
                      <a:pt x="5434009" y="3783834"/>
                    </a:cubicBezTo>
                    <a:cubicBezTo>
                      <a:pt x="5431692" y="3768427"/>
                      <a:pt x="5440539" y="3763590"/>
                      <a:pt x="5439397" y="3746267"/>
                    </a:cubicBezTo>
                    <a:cubicBezTo>
                      <a:pt x="5467306" y="3766095"/>
                      <a:pt x="5466323" y="3786634"/>
                      <a:pt x="5487933" y="3799939"/>
                    </a:cubicBezTo>
                    <a:cubicBezTo>
                      <a:pt x="5558999" y="3751077"/>
                      <a:pt x="5582563" y="3764211"/>
                      <a:pt x="5671208" y="3730168"/>
                    </a:cubicBezTo>
                    <a:cubicBezTo>
                      <a:pt x="5544491" y="3808461"/>
                      <a:pt x="5405900" y="3825797"/>
                      <a:pt x="5346028" y="3883667"/>
                    </a:cubicBezTo>
                    <a:cubicBezTo>
                      <a:pt x="5286156" y="3941537"/>
                      <a:pt x="5183520" y="3946623"/>
                      <a:pt x="5045862" y="4025358"/>
                    </a:cubicBezTo>
                    <a:cubicBezTo>
                      <a:pt x="5070603" y="4001160"/>
                      <a:pt x="5096138" y="3998626"/>
                      <a:pt x="5110562" y="3987791"/>
                    </a:cubicBezTo>
                    <a:cubicBezTo>
                      <a:pt x="4934444" y="4043250"/>
                      <a:pt x="4885180" y="4019875"/>
                      <a:pt x="4704087" y="4091054"/>
                    </a:cubicBezTo>
                    <a:cubicBezTo>
                      <a:pt x="4522994" y="4162233"/>
                      <a:pt x="4459728" y="4145171"/>
                      <a:pt x="4328880" y="4186373"/>
                    </a:cubicBezTo>
                    <a:cubicBezTo>
                      <a:pt x="4376871" y="4191768"/>
                      <a:pt x="4386576" y="4207489"/>
                      <a:pt x="4425914" y="4207842"/>
                    </a:cubicBezTo>
                    <a:cubicBezTo>
                      <a:pt x="4331250" y="4227017"/>
                      <a:pt x="4282074" y="4221915"/>
                      <a:pt x="4177931" y="4240045"/>
                    </a:cubicBezTo>
                    <a:cubicBezTo>
                      <a:pt x="4214866" y="4206407"/>
                      <a:pt x="4253495" y="4222710"/>
                      <a:pt x="4301923" y="4186373"/>
                    </a:cubicBezTo>
                    <a:cubicBezTo>
                      <a:pt x="4278082" y="4175214"/>
                      <a:pt x="4277038" y="4163275"/>
                      <a:pt x="4248014" y="4148800"/>
                    </a:cubicBezTo>
                    <a:cubicBezTo>
                      <a:pt x="4235816" y="4158209"/>
                      <a:pt x="4214723" y="4157551"/>
                      <a:pt x="4194104" y="4170273"/>
                    </a:cubicBezTo>
                    <a:cubicBezTo>
                      <a:pt x="4205209" y="4184437"/>
                      <a:pt x="4204836" y="4196639"/>
                      <a:pt x="4210276" y="4207842"/>
                    </a:cubicBezTo>
                    <a:cubicBezTo>
                      <a:pt x="4184347" y="4223329"/>
                      <a:pt x="4141563" y="4222768"/>
                      <a:pt x="4118634" y="4229310"/>
                    </a:cubicBezTo>
                    <a:cubicBezTo>
                      <a:pt x="4109825" y="4213943"/>
                      <a:pt x="4107991" y="4189929"/>
                      <a:pt x="4091677" y="4159539"/>
                    </a:cubicBezTo>
                    <a:cubicBezTo>
                      <a:pt x="4115557" y="4106811"/>
                      <a:pt x="4152783" y="4073336"/>
                      <a:pt x="4177931" y="4036093"/>
                    </a:cubicBezTo>
                    <a:cubicBezTo>
                      <a:pt x="4218485" y="4017895"/>
                      <a:pt x="4273729" y="4036500"/>
                      <a:pt x="4301923" y="4025358"/>
                    </a:cubicBezTo>
                    <a:cubicBezTo>
                      <a:pt x="4298734" y="4012145"/>
                      <a:pt x="4305205" y="4003095"/>
                      <a:pt x="4301923" y="3982421"/>
                    </a:cubicBezTo>
                    <a:cubicBezTo>
                      <a:pt x="4310170" y="3986888"/>
                      <a:pt x="4312276" y="3993311"/>
                      <a:pt x="4318095" y="3998520"/>
                    </a:cubicBezTo>
                    <a:cubicBezTo>
                      <a:pt x="4314919" y="3982652"/>
                      <a:pt x="4331510" y="3951078"/>
                      <a:pt x="4328880" y="3928750"/>
                    </a:cubicBezTo>
                    <a:cubicBezTo>
                      <a:pt x="4352298" y="3945009"/>
                      <a:pt x="4362929" y="3973191"/>
                      <a:pt x="4377397" y="3987791"/>
                    </a:cubicBezTo>
                    <a:cubicBezTo>
                      <a:pt x="4383508" y="3954115"/>
                      <a:pt x="4391127" y="3944716"/>
                      <a:pt x="4398957" y="3912651"/>
                    </a:cubicBezTo>
                    <a:cubicBezTo>
                      <a:pt x="4419700" y="3905209"/>
                      <a:pt x="4461078" y="3919868"/>
                      <a:pt x="4495997" y="3918016"/>
                    </a:cubicBezTo>
                    <a:cubicBezTo>
                      <a:pt x="4499483" y="3895577"/>
                      <a:pt x="4516043" y="3885805"/>
                      <a:pt x="4522949" y="3864344"/>
                    </a:cubicBezTo>
                    <a:cubicBezTo>
                      <a:pt x="4552081" y="3879690"/>
                      <a:pt x="4552040" y="3901029"/>
                      <a:pt x="4576858" y="3912651"/>
                    </a:cubicBezTo>
                    <a:cubicBezTo>
                      <a:pt x="4565797" y="3895264"/>
                      <a:pt x="4559117" y="3872161"/>
                      <a:pt x="4549906" y="3864344"/>
                    </a:cubicBezTo>
                    <a:cubicBezTo>
                      <a:pt x="4591798" y="3868938"/>
                      <a:pt x="4640378" y="3902884"/>
                      <a:pt x="4684678" y="3901911"/>
                    </a:cubicBezTo>
                    <a:cubicBezTo>
                      <a:pt x="4701721" y="3883355"/>
                      <a:pt x="4743125" y="3871819"/>
                      <a:pt x="4760128" y="3848241"/>
                    </a:cubicBezTo>
                    <a:cubicBezTo>
                      <a:pt x="4886575" y="3801739"/>
                      <a:pt x="5009545" y="3864676"/>
                      <a:pt x="5115949" y="3826777"/>
                    </a:cubicBezTo>
                    <a:cubicBezTo>
                      <a:pt x="5178321" y="3765716"/>
                      <a:pt x="5292012" y="3721516"/>
                      <a:pt x="5315386" y="3665762"/>
                    </a:cubicBezTo>
                    <a:cubicBezTo>
                      <a:pt x="5342817" y="3661436"/>
                      <a:pt x="5363664" y="3673599"/>
                      <a:pt x="5385473" y="3676496"/>
                    </a:cubicBezTo>
                    <a:close/>
                    <a:moveTo>
                      <a:pt x="5558020" y="3553050"/>
                    </a:moveTo>
                    <a:cubicBezTo>
                      <a:pt x="5553518" y="3552544"/>
                      <a:pt x="5547036" y="3545545"/>
                      <a:pt x="5541809" y="3542315"/>
                    </a:cubicBezTo>
                    <a:cubicBezTo>
                      <a:pt x="5570281" y="3523793"/>
                      <a:pt x="5579499" y="3534920"/>
                      <a:pt x="5606508" y="3515478"/>
                    </a:cubicBezTo>
                    <a:cubicBezTo>
                      <a:pt x="5589952" y="3534206"/>
                      <a:pt x="5578556" y="3539681"/>
                      <a:pt x="5568795" y="3553050"/>
                    </a:cubicBezTo>
                    <a:cubicBezTo>
                      <a:pt x="5564243" y="3553338"/>
                      <a:pt x="5562345" y="3552970"/>
                      <a:pt x="5558020" y="3553050"/>
                    </a:cubicBezTo>
                    <a:close/>
                    <a:moveTo>
                      <a:pt x="668470" y="1797996"/>
                    </a:moveTo>
                    <a:cubicBezTo>
                      <a:pt x="662105" y="1817223"/>
                      <a:pt x="641252" y="1826678"/>
                      <a:pt x="625340" y="1851667"/>
                    </a:cubicBezTo>
                    <a:cubicBezTo>
                      <a:pt x="613204" y="1846904"/>
                      <a:pt x="602053" y="1829227"/>
                      <a:pt x="592995" y="1824829"/>
                    </a:cubicBezTo>
                    <a:cubicBezTo>
                      <a:pt x="588012" y="1806405"/>
                      <a:pt x="602768" y="1782264"/>
                      <a:pt x="598388" y="1765788"/>
                    </a:cubicBezTo>
                    <a:cubicBezTo>
                      <a:pt x="614617" y="1771571"/>
                      <a:pt x="639342" y="1794545"/>
                      <a:pt x="668470" y="1797996"/>
                    </a:cubicBezTo>
                    <a:close/>
                    <a:moveTo>
                      <a:pt x="2566060" y="944617"/>
                    </a:moveTo>
                    <a:cubicBezTo>
                      <a:pt x="2550236" y="959046"/>
                      <a:pt x="2535522" y="966309"/>
                      <a:pt x="2528324" y="976820"/>
                    </a:cubicBezTo>
                    <a:cubicBezTo>
                      <a:pt x="2540234" y="945659"/>
                      <a:pt x="2567818" y="924141"/>
                      <a:pt x="2576841" y="907050"/>
                    </a:cubicBezTo>
                    <a:cubicBezTo>
                      <a:pt x="2579889" y="918816"/>
                      <a:pt x="2573634" y="932555"/>
                      <a:pt x="2576841" y="939248"/>
                    </a:cubicBezTo>
                    <a:cubicBezTo>
                      <a:pt x="2574532" y="940597"/>
                      <a:pt x="2571136" y="941743"/>
                      <a:pt x="2566060" y="944617"/>
                    </a:cubicBezTo>
                    <a:close/>
                    <a:moveTo>
                      <a:pt x="2673875" y="660161"/>
                    </a:moveTo>
                    <a:cubicBezTo>
                      <a:pt x="2679042" y="662617"/>
                      <a:pt x="2683257" y="666647"/>
                      <a:pt x="2690052" y="670890"/>
                    </a:cubicBezTo>
                    <a:cubicBezTo>
                      <a:pt x="2668276" y="682294"/>
                      <a:pt x="2644107" y="677526"/>
                      <a:pt x="2625358" y="686994"/>
                    </a:cubicBezTo>
                    <a:cubicBezTo>
                      <a:pt x="2628431" y="682363"/>
                      <a:pt x="2632888" y="676716"/>
                      <a:pt x="2636142" y="670890"/>
                    </a:cubicBezTo>
                    <a:cubicBezTo>
                      <a:pt x="2654155" y="663131"/>
                      <a:pt x="2658003" y="666365"/>
                      <a:pt x="2673875" y="660161"/>
                    </a:cubicBezTo>
                    <a:close/>
                    <a:moveTo>
                      <a:pt x="2787086" y="601120"/>
                    </a:moveTo>
                    <a:cubicBezTo>
                      <a:pt x="2778903" y="608507"/>
                      <a:pt x="2765958" y="618455"/>
                      <a:pt x="2754742" y="627958"/>
                    </a:cubicBezTo>
                    <a:cubicBezTo>
                      <a:pt x="2744120" y="644341"/>
                      <a:pt x="2726268" y="648939"/>
                      <a:pt x="2711612" y="670890"/>
                    </a:cubicBezTo>
                    <a:cubicBezTo>
                      <a:pt x="2704484" y="650559"/>
                      <a:pt x="2705115" y="644214"/>
                      <a:pt x="2700832" y="627958"/>
                    </a:cubicBezTo>
                    <a:cubicBezTo>
                      <a:pt x="2740433" y="604864"/>
                      <a:pt x="2749571" y="622474"/>
                      <a:pt x="2787086" y="601120"/>
                    </a:cubicBezTo>
                    <a:close/>
                    <a:moveTo>
                      <a:pt x="3525638" y="0"/>
                    </a:moveTo>
                    <a:cubicBezTo>
                      <a:pt x="3695977" y="-15480"/>
                      <a:pt x="3824128" y="12449"/>
                      <a:pt x="4048015" y="0"/>
                    </a:cubicBezTo>
                    <a:cubicBezTo>
                      <a:pt x="4271902" y="-12449"/>
                      <a:pt x="4328150" y="57234"/>
                      <a:pt x="4549906" y="0"/>
                    </a:cubicBezTo>
                    <a:cubicBezTo>
                      <a:pt x="4551153" y="20969"/>
                      <a:pt x="4548627" y="42296"/>
                      <a:pt x="4549906" y="53671"/>
                    </a:cubicBezTo>
                    <a:cubicBezTo>
                      <a:pt x="4545914" y="162926"/>
                      <a:pt x="4551011" y="252962"/>
                      <a:pt x="4544513" y="375699"/>
                    </a:cubicBezTo>
                    <a:cubicBezTo>
                      <a:pt x="4572475" y="417583"/>
                      <a:pt x="4563673" y="489443"/>
                      <a:pt x="4598423" y="536714"/>
                    </a:cubicBezTo>
                    <a:cubicBezTo>
                      <a:pt x="4594319" y="619394"/>
                      <a:pt x="4564477" y="658514"/>
                      <a:pt x="4571466" y="735301"/>
                    </a:cubicBezTo>
                    <a:cubicBezTo>
                      <a:pt x="4560891" y="782779"/>
                      <a:pt x="4503173" y="847838"/>
                      <a:pt x="4495997" y="907050"/>
                    </a:cubicBezTo>
                    <a:cubicBezTo>
                      <a:pt x="4535193" y="968612"/>
                      <a:pt x="4506259" y="1071940"/>
                      <a:pt x="4549906" y="1170037"/>
                    </a:cubicBezTo>
                    <a:cubicBezTo>
                      <a:pt x="4556606" y="1219609"/>
                      <a:pt x="4520885" y="1290993"/>
                      <a:pt x="4512169" y="1336417"/>
                    </a:cubicBezTo>
                    <a:cubicBezTo>
                      <a:pt x="4520172" y="1350535"/>
                      <a:pt x="4515314" y="1363616"/>
                      <a:pt x="4522949" y="1373989"/>
                    </a:cubicBezTo>
                    <a:cubicBezTo>
                      <a:pt x="4548488" y="1348979"/>
                      <a:pt x="4567466" y="1352194"/>
                      <a:pt x="4598423" y="1325687"/>
                    </a:cubicBezTo>
                    <a:cubicBezTo>
                      <a:pt x="4609791" y="1346412"/>
                      <a:pt x="4609327" y="1365735"/>
                      <a:pt x="4625376" y="1395457"/>
                    </a:cubicBezTo>
                    <a:cubicBezTo>
                      <a:pt x="4666783" y="1511144"/>
                      <a:pt x="4595454" y="1641022"/>
                      <a:pt x="4633300" y="1768903"/>
                    </a:cubicBezTo>
                    <a:cubicBezTo>
                      <a:pt x="4671146" y="1896784"/>
                      <a:pt x="4627719" y="1963935"/>
                      <a:pt x="4641548" y="2157592"/>
                    </a:cubicBezTo>
                    <a:cubicBezTo>
                      <a:pt x="4635890" y="2324172"/>
                      <a:pt x="4569137" y="2359534"/>
                      <a:pt x="4557990" y="2471571"/>
                    </a:cubicBezTo>
                    <a:cubicBezTo>
                      <a:pt x="4546842" y="2583608"/>
                      <a:pt x="4473813" y="2654113"/>
                      <a:pt x="4474431" y="2785550"/>
                    </a:cubicBezTo>
                    <a:cubicBezTo>
                      <a:pt x="4481760" y="2952627"/>
                      <a:pt x="4425863" y="2968393"/>
                      <a:pt x="4459229" y="3146275"/>
                    </a:cubicBezTo>
                    <a:cubicBezTo>
                      <a:pt x="4492596" y="3324157"/>
                      <a:pt x="4411556" y="3389857"/>
                      <a:pt x="4442087" y="3553050"/>
                    </a:cubicBezTo>
                    <a:cubicBezTo>
                      <a:pt x="4465136" y="3565966"/>
                      <a:pt x="4470621" y="3590787"/>
                      <a:pt x="4495997" y="3617455"/>
                    </a:cubicBezTo>
                    <a:cubicBezTo>
                      <a:pt x="4464979" y="3652677"/>
                      <a:pt x="4360576" y="3677916"/>
                      <a:pt x="4318095" y="3730168"/>
                    </a:cubicBezTo>
                    <a:cubicBezTo>
                      <a:pt x="4343990" y="3756354"/>
                      <a:pt x="4345817" y="3801098"/>
                      <a:pt x="4377397" y="3826777"/>
                    </a:cubicBezTo>
                    <a:cubicBezTo>
                      <a:pt x="4349392" y="3869283"/>
                      <a:pt x="4279518" y="3907222"/>
                      <a:pt x="4253406" y="3944849"/>
                    </a:cubicBezTo>
                    <a:cubicBezTo>
                      <a:pt x="4261685" y="3961412"/>
                      <a:pt x="4258654" y="3977169"/>
                      <a:pt x="4264186" y="3987791"/>
                    </a:cubicBezTo>
                    <a:cubicBezTo>
                      <a:pt x="4246592" y="3992182"/>
                      <a:pt x="4213055" y="3993712"/>
                      <a:pt x="4177931" y="3998520"/>
                    </a:cubicBezTo>
                    <a:cubicBezTo>
                      <a:pt x="4152914" y="4047407"/>
                      <a:pt x="4138268" y="4045423"/>
                      <a:pt x="4118634" y="4095129"/>
                    </a:cubicBezTo>
                    <a:cubicBezTo>
                      <a:pt x="4147149" y="3967172"/>
                      <a:pt x="4216790" y="3902494"/>
                      <a:pt x="4210276" y="3799939"/>
                    </a:cubicBezTo>
                    <a:cubicBezTo>
                      <a:pt x="4184932" y="3743868"/>
                      <a:pt x="4185802" y="3624115"/>
                      <a:pt x="4167152" y="3520847"/>
                    </a:cubicBezTo>
                    <a:cubicBezTo>
                      <a:pt x="4157563" y="3534125"/>
                      <a:pt x="4142318" y="3544371"/>
                      <a:pt x="4129414" y="3569149"/>
                    </a:cubicBezTo>
                    <a:cubicBezTo>
                      <a:pt x="4159512" y="3660141"/>
                      <a:pt x="4165251" y="3771093"/>
                      <a:pt x="4183324" y="3826777"/>
                    </a:cubicBezTo>
                    <a:cubicBezTo>
                      <a:pt x="4105705" y="3822356"/>
                      <a:pt x="3955894" y="3679671"/>
                      <a:pt x="3891894" y="3651593"/>
                    </a:cubicBezTo>
                    <a:cubicBezTo>
                      <a:pt x="3827894" y="3623515"/>
                      <a:pt x="3708214" y="3537195"/>
                      <a:pt x="3611893" y="3483279"/>
                    </a:cubicBezTo>
                    <a:cubicBezTo>
                      <a:pt x="3596794" y="3455175"/>
                      <a:pt x="3591998" y="3430776"/>
                      <a:pt x="3579544" y="3418868"/>
                    </a:cubicBezTo>
                    <a:cubicBezTo>
                      <a:pt x="3518854" y="3413543"/>
                      <a:pt x="3496175" y="3364718"/>
                      <a:pt x="3401647" y="3349099"/>
                    </a:cubicBezTo>
                    <a:cubicBezTo>
                      <a:pt x="3382246" y="3320320"/>
                      <a:pt x="3363695" y="3267275"/>
                      <a:pt x="3353130" y="3247120"/>
                    </a:cubicBezTo>
                    <a:cubicBezTo>
                      <a:pt x="3340876" y="3175213"/>
                      <a:pt x="3363384" y="3093837"/>
                      <a:pt x="3347737" y="3043169"/>
                    </a:cubicBezTo>
                    <a:cubicBezTo>
                      <a:pt x="3294980" y="3034563"/>
                      <a:pt x="3255556" y="3003007"/>
                      <a:pt x="3218358" y="2989497"/>
                    </a:cubicBezTo>
                    <a:cubicBezTo>
                      <a:pt x="3203888" y="2961019"/>
                      <a:pt x="3177566" y="2899721"/>
                      <a:pt x="3159056" y="2871424"/>
                    </a:cubicBezTo>
                    <a:cubicBezTo>
                      <a:pt x="2981645" y="2865828"/>
                      <a:pt x="2850225" y="2838214"/>
                      <a:pt x="2695728" y="2853319"/>
                    </a:cubicBezTo>
                    <a:cubicBezTo>
                      <a:pt x="2541231" y="2868424"/>
                      <a:pt x="2280145" y="2771578"/>
                      <a:pt x="2137628" y="2831510"/>
                    </a:cubicBezTo>
                    <a:cubicBezTo>
                      <a:pt x="1995111" y="2891442"/>
                      <a:pt x="1902757" y="2789825"/>
                      <a:pt x="1674300" y="2813404"/>
                    </a:cubicBezTo>
                    <a:cubicBezTo>
                      <a:pt x="1445843" y="2836984"/>
                      <a:pt x="1311730" y="2767604"/>
                      <a:pt x="1116200" y="2791596"/>
                    </a:cubicBezTo>
                    <a:cubicBezTo>
                      <a:pt x="920670" y="2815588"/>
                      <a:pt x="760464" y="2745387"/>
                      <a:pt x="621281" y="2772256"/>
                    </a:cubicBezTo>
                    <a:cubicBezTo>
                      <a:pt x="482098" y="2799125"/>
                      <a:pt x="208212" y="2747221"/>
                      <a:pt x="0" y="2747978"/>
                    </a:cubicBezTo>
                    <a:cubicBezTo>
                      <a:pt x="4657" y="2622545"/>
                      <a:pt x="30604" y="2575210"/>
                      <a:pt x="16172" y="2495719"/>
                    </a:cubicBezTo>
                    <a:cubicBezTo>
                      <a:pt x="182908" y="2344944"/>
                      <a:pt x="355344" y="2298256"/>
                      <a:pt x="469006" y="2227363"/>
                    </a:cubicBezTo>
                    <a:cubicBezTo>
                      <a:pt x="472435" y="2191318"/>
                      <a:pt x="539979" y="2126220"/>
                      <a:pt x="555262" y="2098551"/>
                    </a:cubicBezTo>
                    <a:cubicBezTo>
                      <a:pt x="583440" y="2080265"/>
                      <a:pt x="621251" y="2067419"/>
                      <a:pt x="668470" y="2039514"/>
                    </a:cubicBezTo>
                    <a:cubicBezTo>
                      <a:pt x="658149" y="1976373"/>
                      <a:pt x="653336" y="1930829"/>
                      <a:pt x="641513" y="1851667"/>
                    </a:cubicBezTo>
                    <a:cubicBezTo>
                      <a:pt x="655706" y="1821654"/>
                      <a:pt x="663390" y="1814840"/>
                      <a:pt x="679249" y="1781892"/>
                    </a:cubicBezTo>
                    <a:cubicBezTo>
                      <a:pt x="651408" y="1774756"/>
                      <a:pt x="606953" y="1739501"/>
                      <a:pt x="555262" y="1728220"/>
                    </a:cubicBezTo>
                    <a:cubicBezTo>
                      <a:pt x="536673" y="1673359"/>
                      <a:pt x="564283" y="1598593"/>
                      <a:pt x="560650" y="1556471"/>
                    </a:cubicBezTo>
                    <a:cubicBezTo>
                      <a:pt x="677693" y="1507183"/>
                      <a:pt x="939882" y="1523533"/>
                      <a:pt x="1056612" y="1470597"/>
                    </a:cubicBezTo>
                    <a:cubicBezTo>
                      <a:pt x="1181271" y="1477366"/>
                      <a:pt x="1320421" y="1546277"/>
                      <a:pt x="1493276" y="1535003"/>
                    </a:cubicBezTo>
                    <a:cubicBezTo>
                      <a:pt x="1548433" y="1570534"/>
                      <a:pt x="1573344" y="1609842"/>
                      <a:pt x="1606482" y="1631612"/>
                    </a:cubicBezTo>
                    <a:cubicBezTo>
                      <a:pt x="1675767" y="1614746"/>
                      <a:pt x="1699057" y="1609600"/>
                      <a:pt x="1762819" y="1594044"/>
                    </a:cubicBezTo>
                    <a:cubicBezTo>
                      <a:pt x="1896126" y="1610851"/>
                      <a:pt x="1960298" y="1643183"/>
                      <a:pt x="2037755" y="1653081"/>
                    </a:cubicBezTo>
                    <a:cubicBezTo>
                      <a:pt x="2037096" y="1636571"/>
                      <a:pt x="2051355" y="1623052"/>
                      <a:pt x="2059315" y="1599409"/>
                    </a:cubicBezTo>
                    <a:cubicBezTo>
                      <a:pt x="2118769" y="1578285"/>
                      <a:pt x="2176405" y="1586336"/>
                      <a:pt x="2215650" y="1572571"/>
                    </a:cubicBezTo>
                    <a:cubicBezTo>
                      <a:pt x="2251500" y="1522193"/>
                      <a:pt x="2360095" y="1467510"/>
                      <a:pt x="2420504" y="1395457"/>
                    </a:cubicBezTo>
                    <a:cubicBezTo>
                      <a:pt x="2446847" y="1390138"/>
                      <a:pt x="2481045" y="1404923"/>
                      <a:pt x="2528324" y="1406192"/>
                    </a:cubicBezTo>
                    <a:cubicBezTo>
                      <a:pt x="2555898" y="1372888"/>
                      <a:pt x="2565061" y="1369372"/>
                      <a:pt x="2587620" y="1341785"/>
                    </a:cubicBezTo>
                    <a:cubicBezTo>
                      <a:pt x="2588676" y="1320971"/>
                      <a:pt x="2598655" y="1294917"/>
                      <a:pt x="2593013" y="1272015"/>
                    </a:cubicBezTo>
                    <a:cubicBezTo>
                      <a:pt x="2590822" y="1276365"/>
                      <a:pt x="2583131" y="1280704"/>
                      <a:pt x="2576841" y="1288115"/>
                    </a:cubicBezTo>
                    <a:cubicBezTo>
                      <a:pt x="2553009" y="1246695"/>
                      <a:pt x="2555481" y="1165511"/>
                      <a:pt x="2522931" y="1089528"/>
                    </a:cubicBezTo>
                    <a:cubicBezTo>
                      <a:pt x="2533295" y="1070973"/>
                      <a:pt x="2550442" y="1067155"/>
                      <a:pt x="2566060" y="1041226"/>
                    </a:cubicBezTo>
                    <a:cubicBezTo>
                      <a:pt x="2571720" y="1057837"/>
                      <a:pt x="2570351" y="1077873"/>
                      <a:pt x="2576841" y="1089528"/>
                    </a:cubicBezTo>
                    <a:cubicBezTo>
                      <a:pt x="2604623" y="1034832"/>
                      <a:pt x="2648679" y="1001597"/>
                      <a:pt x="2690052" y="944617"/>
                    </a:cubicBezTo>
                    <a:cubicBezTo>
                      <a:pt x="2648100" y="957395"/>
                      <a:pt x="2613809" y="950690"/>
                      <a:pt x="2587620" y="966086"/>
                    </a:cubicBezTo>
                    <a:cubicBezTo>
                      <a:pt x="2609318" y="925435"/>
                      <a:pt x="2629060" y="931761"/>
                      <a:pt x="2646923" y="896311"/>
                    </a:cubicBezTo>
                    <a:cubicBezTo>
                      <a:pt x="2615572" y="887480"/>
                      <a:pt x="2603575" y="869427"/>
                      <a:pt x="2587620" y="869477"/>
                    </a:cubicBezTo>
                    <a:cubicBezTo>
                      <a:pt x="2570373" y="884459"/>
                      <a:pt x="2545792" y="891122"/>
                      <a:pt x="2522931" y="912414"/>
                    </a:cubicBezTo>
                    <a:cubicBezTo>
                      <a:pt x="2506348" y="884575"/>
                      <a:pt x="2501971" y="846389"/>
                      <a:pt x="2485199" y="821170"/>
                    </a:cubicBezTo>
                    <a:cubicBezTo>
                      <a:pt x="2599811" y="717084"/>
                      <a:pt x="2712578" y="672855"/>
                      <a:pt x="2835604" y="590386"/>
                    </a:cubicBezTo>
                    <a:cubicBezTo>
                      <a:pt x="2847753" y="516210"/>
                      <a:pt x="2912128" y="472315"/>
                      <a:pt x="2943423" y="391801"/>
                    </a:cubicBezTo>
                    <a:cubicBezTo>
                      <a:pt x="3069606" y="275749"/>
                      <a:pt x="3162339" y="240870"/>
                      <a:pt x="3250704" y="134178"/>
                    </a:cubicBezTo>
                    <a:cubicBezTo>
                      <a:pt x="3328962" y="56301"/>
                      <a:pt x="3452876" y="43169"/>
                      <a:pt x="3525638" y="0"/>
                    </a:cubicBezTo>
                    <a:close/>
                  </a:path>
                </a:pathLst>
              </a:custGeom>
              <a:noFill/>
              <a:ln w="12700" cap="rnd">
                <a:solidFill>
                  <a:srgbClr val="666666"/>
                </a:solidFill>
                <a:prstDash val="solid"/>
                <a:round/>
                <a:extLst>
                  <a:ext uri="{C807C97D-BFC1-408E-A445-0C87EB9F89A2}">
                    <ask:lineSketchStyleProps xmlns:ask="http://schemas.microsoft.com/office/drawing/2018/sketchyshapes" sd="3021067202">
                      <a:custGeom>
                        <a:avLst/>
                        <a:gdLst>
                          <a:gd name="connsiteX0" fmla="*/ 5443112 w 7574280"/>
                          <a:gd name="connsiteY0" fmla="*/ 5564331 h 5743822"/>
                          <a:gd name="connsiteX1" fmla="*/ 5443112 w 7574280"/>
                          <a:gd name="connsiteY1" fmla="*/ 5636129 h 5743822"/>
                          <a:gd name="connsiteX2" fmla="*/ 5270317 w 7574280"/>
                          <a:gd name="connsiteY2" fmla="*/ 5743822 h 5743822"/>
                          <a:gd name="connsiteX3" fmla="*/ 5335115 w 7574280"/>
                          <a:gd name="connsiteY3" fmla="*/ 5578690 h 5743822"/>
                          <a:gd name="connsiteX4" fmla="*/ 5443112 w 7574280"/>
                          <a:gd name="connsiteY4" fmla="*/ 5564331 h 5743822"/>
                          <a:gd name="connsiteX5" fmla="*/ 6249501 w 7574280"/>
                          <a:gd name="connsiteY5" fmla="*/ 5528429 h 5743822"/>
                          <a:gd name="connsiteX6" fmla="*/ 6091104 w 7574280"/>
                          <a:gd name="connsiteY6" fmla="*/ 5585867 h 5743822"/>
                          <a:gd name="connsiteX7" fmla="*/ 5932707 w 7574280"/>
                          <a:gd name="connsiteY7" fmla="*/ 5600227 h 5743822"/>
                          <a:gd name="connsiteX8" fmla="*/ 6155902 w 7574280"/>
                          <a:gd name="connsiteY8" fmla="*/ 5549965 h 5743822"/>
                          <a:gd name="connsiteX9" fmla="*/ 6249501 w 7574280"/>
                          <a:gd name="connsiteY9" fmla="*/ 5528429 h 5743822"/>
                          <a:gd name="connsiteX10" fmla="*/ 6335885 w 7574280"/>
                          <a:gd name="connsiteY10" fmla="*/ 5549965 h 5743822"/>
                          <a:gd name="connsiteX11" fmla="*/ 6199100 w 7574280"/>
                          <a:gd name="connsiteY11" fmla="*/ 5578690 h 5743822"/>
                          <a:gd name="connsiteX12" fmla="*/ 6199100 w 7574280"/>
                          <a:gd name="connsiteY12" fmla="*/ 5564331 h 5743822"/>
                          <a:gd name="connsiteX13" fmla="*/ 6688721 w 7574280"/>
                          <a:gd name="connsiteY13" fmla="*/ 5384833 h 5743822"/>
                          <a:gd name="connsiteX14" fmla="*/ 6335885 w 7574280"/>
                          <a:gd name="connsiteY14" fmla="*/ 5549965 h 5743822"/>
                          <a:gd name="connsiteX15" fmla="*/ 7192663 w 7574280"/>
                          <a:gd name="connsiteY15" fmla="*/ 4918151 h 5743822"/>
                          <a:gd name="connsiteX16" fmla="*/ 6832695 w 7574280"/>
                          <a:gd name="connsiteY16" fmla="*/ 5219695 h 5743822"/>
                          <a:gd name="connsiteX17" fmla="*/ 6998319 w 7574280"/>
                          <a:gd name="connsiteY17" fmla="*/ 5219695 h 5743822"/>
                          <a:gd name="connsiteX18" fmla="*/ 7127903 w 7574280"/>
                          <a:gd name="connsiteY18" fmla="*/ 5054564 h 5743822"/>
                          <a:gd name="connsiteX19" fmla="*/ 7257486 w 7574280"/>
                          <a:gd name="connsiteY19" fmla="*/ 5061740 h 5743822"/>
                          <a:gd name="connsiteX20" fmla="*/ 7264682 w 7574280"/>
                          <a:gd name="connsiteY20" fmla="*/ 5011485 h 5743822"/>
                          <a:gd name="connsiteX21" fmla="*/ 7329505 w 7574280"/>
                          <a:gd name="connsiteY21" fmla="*/ 5083283 h 5743822"/>
                          <a:gd name="connsiteX22" fmla="*/ 7574280 w 7574280"/>
                          <a:gd name="connsiteY22" fmla="*/ 4989949 h 5743822"/>
                          <a:gd name="connsiteX23" fmla="*/ 6739089 w 7574280"/>
                          <a:gd name="connsiteY23" fmla="*/ 5384833 h 5743822"/>
                          <a:gd name="connsiteX24" fmla="*/ 6825500 w 7574280"/>
                          <a:gd name="connsiteY24" fmla="*/ 5334578 h 5743822"/>
                          <a:gd name="connsiteX25" fmla="*/ 5781511 w 7574280"/>
                          <a:gd name="connsiteY25" fmla="*/ 5600227 h 5743822"/>
                          <a:gd name="connsiteX26" fmla="*/ 5911107 w 7574280"/>
                          <a:gd name="connsiteY26" fmla="*/ 5628946 h 5743822"/>
                          <a:gd name="connsiteX27" fmla="*/ 5579909 w 7574280"/>
                          <a:gd name="connsiteY27" fmla="*/ 5672025 h 5743822"/>
                          <a:gd name="connsiteX28" fmla="*/ 5745508 w 7574280"/>
                          <a:gd name="connsiteY28" fmla="*/ 5600227 h 5743822"/>
                          <a:gd name="connsiteX29" fmla="*/ 5673509 w 7574280"/>
                          <a:gd name="connsiteY29" fmla="*/ 5549965 h 5743822"/>
                          <a:gd name="connsiteX30" fmla="*/ 5601509 w 7574280"/>
                          <a:gd name="connsiteY30" fmla="*/ 5578690 h 5743822"/>
                          <a:gd name="connsiteX31" fmla="*/ 5623108 w 7574280"/>
                          <a:gd name="connsiteY31" fmla="*/ 5628946 h 5743822"/>
                          <a:gd name="connsiteX32" fmla="*/ 5500714 w 7574280"/>
                          <a:gd name="connsiteY32" fmla="*/ 5657665 h 5743822"/>
                          <a:gd name="connsiteX33" fmla="*/ 5464711 w 7574280"/>
                          <a:gd name="connsiteY33" fmla="*/ 5564331 h 5743822"/>
                          <a:gd name="connsiteX34" fmla="*/ 5579909 w 7574280"/>
                          <a:gd name="connsiteY34" fmla="*/ 5399193 h 5743822"/>
                          <a:gd name="connsiteX35" fmla="*/ 5745508 w 7574280"/>
                          <a:gd name="connsiteY35" fmla="*/ 5384833 h 5743822"/>
                          <a:gd name="connsiteX36" fmla="*/ 5745508 w 7574280"/>
                          <a:gd name="connsiteY36" fmla="*/ 5327395 h 5743822"/>
                          <a:gd name="connsiteX37" fmla="*/ 5767107 w 7574280"/>
                          <a:gd name="connsiteY37" fmla="*/ 5348931 h 5743822"/>
                          <a:gd name="connsiteX38" fmla="*/ 5781511 w 7574280"/>
                          <a:gd name="connsiteY38" fmla="*/ 5255597 h 5743822"/>
                          <a:gd name="connsiteX39" fmla="*/ 5846309 w 7574280"/>
                          <a:gd name="connsiteY39" fmla="*/ 5334578 h 5743822"/>
                          <a:gd name="connsiteX40" fmla="*/ 5875104 w 7574280"/>
                          <a:gd name="connsiteY40" fmla="*/ 5234061 h 5743822"/>
                          <a:gd name="connsiteX41" fmla="*/ 6004707 w 7574280"/>
                          <a:gd name="connsiteY41" fmla="*/ 5241238 h 5743822"/>
                          <a:gd name="connsiteX42" fmla="*/ 6040703 w 7574280"/>
                          <a:gd name="connsiteY42" fmla="*/ 5169440 h 5743822"/>
                          <a:gd name="connsiteX43" fmla="*/ 6112703 w 7574280"/>
                          <a:gd name="connsiteY43" fmla="*/ 5234061 h 5743822"/>
                          <a:gd name="connsiteX44" fmla="*/ 6076706 w 7574280"/>
                          <a:gd name="connsiteY44" fmla="*/ 5169440 h 5743822"/>
                          <a:gd name="connsiteX45" fmla="*/ 6256703 w 7574280"/>
                          <a:gd name="connsiteY45" fmla="*/ 5219695 h 5743822"/>
                          <a:gd name="connsiteX46" fmla="*/ 6357472 w 7574280"/>
                          <a:gd name="connsiteY46" fmla="*/ 5147898 h 5743822"/>
                          <a:gd name="connsiteX47" fmla="*/ 6832695 w 7574280"/>
                          <a:gd name="connsiteY47" fmla="*/ 5119185 h 5743822"/>
                          <a:gd name="connsiteX48" fmla="*/ 7099057 w 7574280"/>
                          <a:gd name="connsiteY48" fmla="*/ 4903791 h 5743822"/>
                          <a:gd name="connsiteX49" fmla="*/ 7192663 w 7574280"/>
                          <a:gd name="connsiteY49" fmla="*/ 4918151 h 5743822"/>
                          <a:gd name="connsiteX50" fmla="*/ 7423110 w 7574280"/>
                          <a:gd name="connsiteY50" fmla="*/ 4753013 h 5743822"/>
                          <a:gd name="connsiteX51" fmla="*/ 7401460 w 7574280"/>
                          <a:gd name="connsiteY51" fmla="*/ 4738653 h 5743822"/>
                          <a:gd name="connsiteX52" fmla="*/ 7487870 w 7574280"/>
                          <a:gd name="connsiteY52" fmla="*/ 4702752 h 5743822"/>
                          <a:gd name="connsiteX53" fmla="*/ 7437501 w 7574280"/>
                          <a:gd name="connsiteY53" fmla="*/ 4753013 h 5743822"/>
                          <a:gd name="connsiteX54" fmla="*/ 7423110 w 7574280"/>
                          <a:gd name="connsiteY54" fmla="*/ 4753013 h 5743822"/>
                          <a:gd name="connsiteX55" fmla="*/ 892787 w 7574280"/>
                          <a:gd name="connsiteY55" fmla="*/ 2405229 h 5743822"/>
                          <a:gd name="connsiteX56" fmla="*/ 835184 w 7574280"/>
                          <a:gd name="connsiteY56" fmla="*/ 2477027 h 5743822"/>
                          <a:gd name="connsiteX57" fmla="*/ 791986 w 7574280"/>
                          <a:gd name="connsiteY57" fmla="*/ 2441124 h 5743822"/>
                          <a:gd name="connsiteX58" fmla="*/ 799188 w 7574280"/>
                          <a:gd name="connsiteY58" fmla="*/ 2362144 h 5743822"/>
                          <a:gd name="connsiteX59" fmla="*/ 892787 w 7574280"/>
                          <a:gd name="connsiteY59" fmla="*/ 2405229 h 5743822"/>
                          <a:gd name="connsiteX60" fmla="*/ 3427147 w 7574280"/>
                          <a:gd name="connsiteY60" fmla="*/ 1263641 h 5743822"/>
                          <a:gd name="connsiteX61" fmla="*/ 3376747 w 7574280"/>
                          <a:gd name="connsiteY61" fmla="*/ 1306720 h 5743822"/>
                          <a:gd name="connsiteX62" fmla="*/ 3441545 w 7574280"/>
                          <a:gd name="connsiteY62" fmla="*/ 1213386 h 5743822"/>
                          <a:gd name="connsiteX63" fmla="*/ 3441545 w 7574280"/>
                          <a:gd name="connsiteY63" fmla="*/ 1256458 h 5743822"/>
                          <a:gd name="connsiteX64" fmla="*/ 3427147 w 7574280"/>
                          <a:gd name="connsiteY64" fmla="*/ 1263641 h 5743822"/>
                          <a:gd name="connsiteX65" fmla="*/ 3571141 w 7574280"/>
                          <a:gd name="connsiteY65" fmla="*/ 883116 h 5743822"/>
                          <a:gd name="connsiteX66" fmla="*/ 3592746 w 7574280"/>
                          <a:gd name="connsiteY66" fmla="*/ 897469 h 5743822"/>
                          <a:gd name="connsiteX67" fmla="*/ 3506343 w 7574280"/>
                          <a:gd name="connsiteY67" fmla="*/ 919012 h 5743822"/>
                          <a:gd name="connsiteX68" fmla="*/ 3520746 w 7574280"/>
                          <a:gd name="connsiteY68" fmla="*/ 897469 h 5743822"/>
                          <a:gd name="connsiteX69" fmla="*/ 3571141 w 7574280"/>
                          <a:gd name="connsiteY69" fmla="*/ 883116 h 5743822"/>
                          <a:gd name="connsiteX70" fmla="*/ 3722342 w 7574280"/>
                          <a:gd name="connsiteY70" fmla="*/ 804135 h 5743822"/>
                          <a:gd name="connsiteX71" fmla="*/ 3679144 w 7574280"/>
                          <a:gd name="connsiteY71" fmla="*/ 840037 h 5743822"/>
                          <a:gd name="connsiteX72" fmla="*/ 3621541 w 7574280"/>
                          <a:gd name="connsiteY72" fmla="*/ 897469 h 5743822"/>
                          <a:gd name="connsiteX73" fmla="*/ 3607144 w 7574280"/>
                          <a:gd name="connsiteY73" fmla="*/ 840037 h 5743822"/>
                          <a:gd name="connsiteX74" fmla="*/ 3722342 w 7574280"/>
                          <a:gd name="connsiteY74" fmla="*/ 804135 h 5743822"/>
                          <a:gd name="connsiteX75" fmla="*/ 4708728 w 7574280"/>
                          <a:gd name="connsiteY75" fmla="*/ 0 h 5743822"/>
                          <a:gd name="connsiteX76" fmla="*/ 6076706 w 7574280"/>
                          <a:gd name="connsiteY76" fmla="*/ 0 h 5743822"/>
                          <a:gd name="connsiteX77" fmla="*/ 6076706 w 7574280"/>
                          <a:gd name="connsiteY77" fmla="*/ 71798 h 5743822"/>
                          <a:gd name="connsiteX78" fmla="*/ 6069504 w 7574280"/>
                          <a:gd name="connsiteY78" fmla="*/ 502584 h 5743822"/>
                          <a:gd name="connsiteX79" fmla="*/ 6141504 w 7574280"/>
                          <a:gd name="connsiteY79" fmla="*/ 717978 h 5743822"/>
                          <a:gd name="connsiteX80" fmla="*/ 6105501 w 7574280"/>
                          <a:gd name="connsiteY80" fmla="*/ 983633 h 5743822"/>
                          <a:gd name="connsiteX81" fmla="*/ 6004707 w 7574280"/>
                          <a:gd name="connsiteY81" fmla="*/ 1213386 h 5743822"/>
                          <a:gd name="connsiteX82" fmla="*/ 6076706 w 7574280"/>
                          <a:gd name="connsiteY82" fmla="*/ 1565192 h 5743822"/>
                          <a:gd name="connsiteX83" fmla="*/ 6026306 w 7574280"/>
                          <a:gd name="connsiteY83" fmla="*/ 1787762 h 5743822"/>
                          <a:gd name="connsiteX84" fmla="*/ 6040703 w 7574280"/>
                          <a:gd name="connsiteY84" fmla="*/ 1838023 h 5743822"/>
                          <a:gd name="connsiteX85" fmla="*/ 6141504 w 7574280"/>
                          <a:gd name="connsiteY85" fmla="*/ 1773408 h 5743822"/>
                          <a:gd name="connsiteX86" fmla="*/ 6177501 w 7574280"/>
                          <a:gd name="connsiteY86" fmla="*/ 1866742 h 5743822"/>
                          <a:gd name="connsiteX87" fmla="*/ 6199100 w 7574280"/>
                          <a:gd name="connsiteY87" fmla="*/ 2886271 h 5743822"/>
                          <a:gd name="connsiteX88" fmla="*/ 5975905 w 7574280"/>
                          <a:gd name="connsiteY88" fmla="*/ 3726308 h 5743822"/>
                          <a:gd name="connsiteX89" fmla="*/ 5932707 w 7574280"/>
                          <a:gd name="connsiteY89" fmla="*/ 4753013 h 5743822"/>
                          <a:gd name="connsiteX90" fmla="*/ 6004707 w 7574280"/>
                          <a:gd name="connsiteY90" fmla="*/ 4839170 h 5743822"/>
                          <a:gd name="connsiteX91" fmla="*/ 5767107 w 7574280"/>
                          <a:gd name="connsiteY91" fmla="*/ 4989949 h 5743822"/>
                          <a:gd name="connsiteX92" fmla="*/ 5846309 w 7574280"/>
                          <a:gd name="connsiteY92" fmla="*/ 5119185 h 5743822"/>
                          <a:gd name="connsiteX93" fmla="*/ 5680710 w 7574280"/>
                          <a:gd name="connsiteY93" fmla="*/ 5277134 h 5743822"/>
                          <a:gd name="connsiteX94" fmla="*/ 5695108 w 7574280"/>
                          <a:gd name="connsiteY94" fmla="*/ 5334578 h 5743822"/>
                          <a:gd name="connsiteX95" fmla="*/ 5579909 w 7574280"/>
                          <a:gd name="connsiteY95" fmla="*/ 5348931 h 5743822"/>
                          <a:gd name="connsiteX96" fmla="*/ 5500714 w 7574280"/>
                          <a:gd name="connsiteY96" fmla="*/ 5478167 h 5743822"/>
                          <a:gd name="connsiteX97" fmla="*/ 5623108 w 7574280"/>
                          <a:gd name="connsiteY97" fmla="*/ 5083283 h 5743822"/>
                          <a:gd name="connsiteX98" fmla="*/ 5565512 w 7574280"/>
                          <a:gd name="connsiteY98" fmla="*/ 4709934 h 5743822"/>
                          <a:gd name="connsiteX99" fmla="*/ 5515111 w 7574280"/>
                          <a:gd name="connsiteY99" fmla="*/ 4774549 h 5743822"/>
                          <a:gd name="connsiteX100" fmla="*/ 5587111 w 7574280"/>
                          <a:gd name="connsiteY100" fmla="*/ 5119185 h 5743822"/>
                          <a:gd name="connsiteX101" fmla="*/ 4823927 w 7574280"/>
                          <a:gd name="connsiteY101" fmla="*/ 4659679 h 5743822"/>
                          <a:gd name="connsiteX102" fmla="*/ 4780722 w 7574280"/>
                          <a:gd name="connsiteY102" fmla="*/ 4573515 h 5743822"/>
                          <a:gd name="connsiteX103" fmla="*/ 4543129 w 7574280"/>
                          <a:gd name="connsiteY103" fmla="*/ 4480182 h 5743822"/>
                          <a:gd name="connsiteX104" fmla="*/ 4478331 w 7574280"/>
                          <a:gd name="connsiteY104" fmla="*/ 4343763 h 5743822"/>
                          <a:gd name="connsiteX105" fmla="*/ 4471129 w 7574280"/>
                          <a:gd name="connsiteY105" fmla="*/ 4070931 h 5743822"/>
                          <a:gd name="connsiteX106" fmla="*/ 4298335 w 7574280"/>
                          <a:gd name="connsiteY106" fmla="*/ 3999133 h 5743822"/>
                          <a:gd name="connsiteX107" fmla="*/ 4219133 w 7574280"/>
                          <a:gd name="connsiteY107" fmla="*/ 3841184 h 5743822"/>
                          <a:gd name="connsiteX108" fmla="*/ 0 w 7574280"/>
                          <a:gd name="connsiteY108" fmla="*/ 3676046 h 5743822"/>
                          <a:gd name="connsiteX109" fmla="*/ 21600 w 7574280"/>
                          <a:gd name="connsiteY109" fmla="*/ 3338593 h 5743822"/>
                          <a:gd name="connsiteX110" fmla="*/ 626390 w 7574280"/>
                          <a:gd name="connsiteY110" fmla="*/ 2979605 h 5743822"/>
                          <a:gd name="connsiteX111" fmla="*/ 741591 w 7574280"/>
                          <a:gd name="connsiteY111" fmla="*/ 2807290 h 5743822"/>
                          <a:gd name="connsiteX112" fmla="*/ 892787 w 7574280"/>
                          <a:gd name="connsiteY112" fmla="*/ 2728315 h 5743822"/>
                          <a:gd name="connsiteX113" fmla="*/ 856784 w 7574280"/>
                          <a:gd name="connsiteY113" fmla="*/ 2477027 h 5743822"/>
                          <a:gd name="connsiteX114" fmla="*/ 907184 w 7574280"/>
                          <a:gd name="connsiteY114" fmla="*/ 2383686 h 5743822"/>
                          <a:gd name="connsiteX115" fmla="*/ 741591 w 7574280"/>
                          <a:gd name="connsiteY115" fmla="*/ 2311888 h 5743822"/>
                          <a:gd name="connsiteX116" fmla="*/ 748787 w 7574280"/>
                          <a:gd name="connsiteY116" fmla="*/ 2082135 h 5743822"/>
                          <a:gd name="connsiteX117" fmla="*/ 1411177 w 7574280"/>
                          <a:gd name="connsiteY117" fmla="*/ 1967259 h 5743822"/>
                          <a:gd name="connsiteX118" fmla="*/ 1994371 w 7574280"/>
                          <a:gd name="connsiteY118" fmla="*/ 2053417 h 5743822"/>
                          <a:gd name="connsiteX119" fmla="*/ 2145566 w 7574280"/>
                          <a:gd name="connsiteY119" fmla="*/ 2182653 h 5743822"/>
                          <a:gd name="connsiteX120" fmla="*/ 2354364 w 7574280"/>
                          <a:gd name="connsiteY120" fmla="*/ 2132397 h 5743822"/>
                          <a:gd name="connsiteX121" fmla="*/ 2721559 w 7574280"/>
                          <a:gd name="connsiteY121" fmla="*/ 2211372 h 5743822"/>
                          <a:gd name="connsiteX122" fmla="*/ 2750354 w 7574280"/>
                          <a:gd name="connsiteY122" fmla="*/ 2139574 h 5743822"/>
                          <a:gd name="connsiteX123" fmla="*/ 2959151 w 7574280"/>
                          <a:gd name="connsiteY123" fmla="*/ 2103672 h 5743822"/>
                          <a:gd name="connsiteX124" fmla="*/ 3232747 w 7574280"/>
                          <a:gd name="connsiteY124" fmla="*/ 1866742 h 5743822"/>
                          <a:gd name="connsiteX125" fmla="*/ 3376747 w 7574280"/>
                          <a:gd name="connsiteY125" fmla="*/ 1881102 h 5743822"/>
                          <a:gd name="connsiteX126" fmla="*/ 3455942 w 7574280"/>
                          <a:gd name="connsiteY126" fmla="*/ 1794944 h 5743822"/>
                          <a:gd name="connsiteX127" fmla="*/ 3463144 w 7574280"/>
                          <a:gd name="connsiteY127" fmla="*/ 1701610 h 5743822"/>
                          <a:gd name="connsiteX128" fmla="*/ 3441545 w 7574280"/>
                          <a:gd name="connsiteY128" fmla="*/ 1723147 h 5743822"/>
                          <a:gd name="connsiteX129" fmla="*/ 3369545 w 7574280"/>
                          <a:gd name="connsiteY129" fmla="*/ 1457492 h 5743822"/>
                          <a:gd name="connsiteX130" fmla="*/ 3427147 w 7574280"/>
                          <a:gd name="connsiteY130" fmla="*/ 1392877 h 5743822"/>
                          <a:gd name="connsiteX131" fmla="*/ 3441545 w 7574280"/>
                          <a:gd name="connsiteY131" fmla="*/ 1457492 h 5743822"/>
                          <a:gd name="connsiteX132" fmla="*/ 3592746 w 7574280"/>
                          <a:gd name="connsiteY132" fmla="*/ 1263641 h 5743822"/>
                          <a:gd name="connsiteX133" fmla="*/ 3455942 w 7574280"/>
                          <a:gd name="connsiteY133" fmla="*/ 1292360 h 5743822"/>
                          <a:gd name="connsiteX134" fmla="*/ 3535144 w 7574280"/>
                          <a:gd name="connsiteY134" fmla="*/ 1199020 h 5743822"/>
                          <a:gd name="connsiteX135" fmla="*/ 3455942 w 7574280"/>
                          <a:gd name="connsiteY135" fmla="*/ 1163124 h 5743822"/>
                          <a:gd name="connsiteX136" fmla="*/ 3369545 w 7574280"/>
                          <a:gd name="connsiteY136" fmla="*/ 1220562 h 5743822"/>
                          <a:gd name="connsiteX137" fmla="*/ 3319151 w 7574280"/>
                          <a:gd name="connsiteY137" fmla="*/ 1098503 h 5743822"/>
                          <a:gd name="connsiteX138" fmla="*/ 3787140 w 7574280"/>
                          <a:gd name="connsiteY138" fmla="*/ 789776 h 5743822"/>
                          <a:gd name="connsiteX139" fmla="*/ 3931140 w 7574280"/>
                          <a:gd name="connsiteY139" fmla="*/ 524124 h 5743822"/>
                          <a:gd name="connsiteX140" fmla="*/ 4341534 w 7574280"/>
                          <a:gd name="connsiteY140" fmla="*/ 179494 h 5743822"/>
                          <a:gd name="connsiteX141" fmla="*/ 4708728 w 7574280"/>
                          <a:gd name="connsiteY141" fmla="*/ 0 h 574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74280" h="5743822">
                            <a:moveTo>
                              <a:pt x="5443112" y="5564331"/>
                            </a:moveTo>
                            <a:lnTo>
                              <a:pt x="5443112" y="5636129"/>
                            </a:lnTo>
                            <a:lnTo>
                              <a:pt x="5270317" y="5743822"/>
                            </a:lnTo>
                            <a:lnTo>
                              <a:pt x="5335115" y="5578690"/>
                            </a:lnTo>
                            <a:lnTo>
                              <a:pt x="5443112" y="5564331"/>
                            </a:lnTo>
                            <a:close/>
                            <a:moveTo>
                              <a:pt x="6249501" y="5528429"/>
                            </a:moveTo>
                            <a:lnTo>
                              <a:pt x="6091104" y="5585867"/>
                            </a:lnTo>
                            <a:lnTo>
                              <a:pt x="5932707" y="5600227"/>
                            </a:lnTo>
                            <a:lnTo>
                              <a:pt x="6155902" y="5549965"/>
                            </a:lnTo>
                            <a:lnTo>
                              <a:pt x="6249501" y="5528429"/>
                            </a:lnTo>
                            <a:close/>
                            <a:moveTo>
                              <a:pt x="6335885" y="5549965"/>
                            </a:moveTo>
                            <a:lnTo>
                              <a:pt x="6199100" y="5578690"/>
                            </a:lnTo>
                            <a:lnTo>
                              <a:pt x="6199100" y="5564331"/>
                            </a:lnTo>
                            <a:lnTo>
                              <a:pt x="6688721" y="5384833"/>
                            </a:lnTo>
                            <a:lnTo>
                              <a:pt x="6335885" y="5549965"/>
                            </a:lnTo>
                            <a:close/>
                            <a:moveTo>
                              <a:pt x="7192663" y="4918151"/>
                            </a:moveTo>
                            <a:lnTo>
                              <a:pt x="6832695" y="5219695"/>
                            </a:lnTo>
                            <a:lnTo>
                              <a:pt x="6998319" y="5219695"/>
                            </a:lnTo>
                            <a:lnTo>
                              <a:pt x="7127903" y="5054564"/>
                            </a:lnTo>
                            <a:lnTo>
                              <a:pt x="7257486" y="5061740"/>
                            </a:lnTo>
                            <a:lnTo>
                              <a:pt x="7264682" y="5011485"/>
                            </a:lnTo>
                            <a:lnTo>
                              <a:pt x="7329505" y="5083283"/>
                            </a:lnTo>
                            <a:lnTo>
                              <a:pt x="7574280" y="4989949"/>
                            </a:lnTo>
                            <a:lnTo>
                              <a:pt x="6739089" y="5384833"/>
                            </a:lnTo>
                            <a:lnTo>
                              <a:pt x="6825500" y="5334578"/>
                            </a:lnTo>
                            <a:lnTo>
                              <a:pt x="5781511" y="5600227"/>
                            </a:lnTo>
                            <a:lnTo>
                              <a:pt x="5911107" y="5628946"/>
                            </a:lnTo>
                            <a:lnTo>
                              <a:pt x="5579909" y="5672025"/>
                            </a:lnTo>
                            <a:lnTo>
                              <a:pt x="5745508" y="5600227"/>
                            </a:lnTo>
                            <a:lnTo>
                              <a:pt x="5673509" y="5549965"/>
                            </a:lnTo>
                            <a:lnTo>
                              <a:pt x="5601509" y="5578690"/>
                            </a:lnTo>
                            <a:lnTo>
                              <a:pt x="5623108" y="5628946"/>
                            </a:lnTo>
                            <a:lnTo>
                              <a:pt x="5500714" y="5657665"/>
                            </a:lnTo>
                            <a:lnTo>
                              <a:pt x="5464711" y="5564331"/>
                            </a:lnTo>
                            <a:lnTo>
                              <a:pt x="5579909" y="5399193"/>
                            </a:lnTo>
                            <a:lnTo>
                              <a:pt x="5745508" y="5384833"/>
                            </a:lnTo>
                            <a:lnTo>
                              <a:pt x="5745508" y="5327395"/>
                            </a:lnTo>
                            <a:lnTo>
                              <a:pt x="5767107" y="5348931"/>
                            </a:lnTo>
                            <a:lnTo>
                              <a:pt x="5781511" y="5255597"/>
                            </a:lnTo>
                            <a:lnTo>
                              <a:pt x="5846309" y="5334578"/>
                            </a:lnTo>
                            <a:lnTo>
                              <a:pt x="5875104" y="5234061"/>
                            </a:lnTo>
                            <a:lnTo>
                              <a:pt x="6004707" y="5241238"/>
                            </a:lnTo>
                            <a:lnTo>
                              <a:pt x="6040703" y="5169440"/>
                            </a:lnTo>
                            <a:lnTo>
                              <a:pt x="6112703" y="5234061"/>
                            </a:lnTo>
                            <a:lnTo>
                              <a:pt x="6076706" y="5169440"/>
                            </a:lnTo>
                            <a:lnTo>
                              <a:pt x="6256703" y="5219695"/>
                            </a:lnTo>
                            <a:lnTo>
                              <a:pt x="6357472" y="5147898"/>
                            </a:lnTo>
                            <a:lnTo>
                              <a:pt x="6832695" y="5119185"/>
                            </a:lnTo>
                            <a:lnTo>
                              <a:pt x="7099057" y="4903791"/>
                            </a:lnTo>
                            <a:lnTo>
                              <a:pt x="7192663" y="4918151"/>
                            </a:lnTo>
                            <a:close/>
                            <a:moveTo>
                              <a:pt x="7423110" y="4753013"/>
                            </a:moveTo>
                            <a:lnTo>
                              <a:pt x="7401460" y="4738653"/>
                            </a:lnTo>
                            <a:lnTo>
                              <a:pt x="7487870" y="4702752"/>
                            </a:lnTo>
                            <a:lnTo>
                              <a:pt x="7437501" y="4753013"/>
                            </a:lnTo>
                            <a:lnTo>
                              <a:pt x="7423110" y="4753013"/>
                            </a:lnTo>
                            <a:close/>
                            <a:moveTo>
                              <a:pt x="892787" y="2405229"/>
                            </a:moveTo>
                            <a:lnTo>
                              <a:pt x="835184" y="2477027"/>
                            </a:lnTo>
                            <a:lnTo>
                              <a:pt x="791986" y="2441124"/>
                            </a:lnTo>
                            <a:lnTo>
                              <a:pt x="799188" y="2362144"/>
                            </a:lnTo>
                            <a:lnTo>
                              <a:pt x="892787" y="2405229"/>
                            </a:lnTo>
                            <a:close/>
                            <a:moveTo>
                              <a:pt x="3427147" y="1263641"/>
                            </a:moveTo>
                            <a:lnTo>
                              <a:pt x="3376747" y="1306720"/>
                            </a:lnTo>
                            <a:lnTo>
                              <a:pt x="3441545" y="1213386"/>
                            </a:lnTo>
                            <a:lnTo>
                              <a:pt x="3441545" y="1256458"/>
                            </a:lnTo>
                            <a:lnTo>
                              <a:pt x="3427147" y="1263641"/>
                            </a:lnTo>
                            <a:close/>
                            <a:moveTo>
                              <a:pt x="3571141" y="883116"/>
                            </a:moveTo>
                            <a:lnTo>
                              <a:pt x="3592746" y="897469"/>
                            </a:lnTo>
                            <a:lnTo>
                              <a:pt x="3506343" y="919012"/>
                            </a:lnTo>
                            <a:lnTo>
                              <a:pt x="3520746" y="897469"/>
                            </a:lnTo>
                            <a:lnTo>
                              <a:pt x="3571141" y="883116"/>
                            </a:lnTo>
                            <a:close/>
                            <a:moveTo>
                              <a:pt x="3722342" y="804135"/>
                            </a:moveTo>
                            <a:lnTo>
                              <a:pt x="3679144" y="840037"/>
                            </a:lnTo>
                            <a:lnTo>
                              <a:pt x="3621541" y="897469"/>
                            </a:lnTo>
                            <a:lnTo>
                              <a:pt x="3607144" y="840037"/>
                            </a:lnTo>
                            <a:lnTo>
                              <a:pt x="3722342" y="804135"/>
                            </a:lnTo>
                            <a:close/>
                            <a:moveTo>
                              <a:pt x="4708728" y="0"/>
                            </a:moveTo>
                            <a:lnTo>
                              <a:pt x="6076706" y="0"/>
                            </a:lnTo>
                            <a:lnTo>
                              <a:pt x="6076706" y="71798"/>
                            </a:lnTo>
                            <a:lnTo>
                              <a:pt x="6069504" y="502584"/>
                            </a:lnTo>
                            <a:lnTo>
                              <a:pt x="6141504" y="717978"/>
                            </a:lnTo>
                            <a:lnTo>
                              <a:pt x="6105501" y="983633"/>
                            </a:lnTo>
                            <a:lnTo>
                              <a:pt x="6004707" y="1213386"/>
                            </a:lnTo>
                            <a:lnTo>
                              <a:pt x="6076706" y="1565192"/>
                            </a:lnTo>
                            <a:lnTo>
                              <a:pt x="6026306" y="1787762"/>
                            </a:lnTo>
                            <a:lnTo>
                              <a:pt x="6040703" y="1838023"/>
                            </a:lnTo>
                            <a:lnTo>
                              <a:pt x="6141504" y="1773408"/>
                            </a:lnTo>
                            <a:lnTo>
                              <a:pt x="6177501" y="1866742"/>
                            </a:lnTo>
                            <a:lnTo>
                              <a:pt x="6199100" y="2886271"/>
                            </a:lnTo>
                            <a:lnTo>
                              <a:pt x="5975905" y="3726308"/>
                            </a:lnTo>
                            <a:lnTo>
                              <a:pt x="5932707" y="4753013"/>
                            </a:lnTo>
                            <a:lnTo>
                              <a:pt x="6004707" y="4839170"/>
                            </a:lnTo>
                            <a:lnTo>
                              <a:pt x="5767107" y="4989949"/>
                            </a:lnTo>
                            <a:lnTo>
                              <a:pt x="5846309" y="5119185"/>
                            </a:lnTo>
                            <a:lnTo>
                              <a:pt x="5680710" y="5277134"/>
                            </a:lnTo>
                            <a:lnTo>
                              <a:pt x="5695108" y="5334578"/>
                            </a:lnTo>
                            <a:lnTo>
                              <a:pt x="5579909" y="5348931"/>
                            </a:lnTo>
                            <a:lnTo>
                              <a:pt x="5500714" y="5478167"/>
                            </a:lnTo>
                            <a:lnTo>
                              <a:pt x="5623108" y="5083283"/>
                            </a:lnTo>
                            <a:lnTo>
                              <a:pt x="5565512" y="4709934"/>
                            </a:lnTo>
                            <a:lnTo>
                              <a:pt x="5515111" y="4774549"/>
                            </a:lnTo>
                            <a:lnTo>
                              <a:pt x="5587111" y="5119185"/>
                            </a:lnTo>
                            <a:lnTo>
                              <a:pt x="4823927" y="4659679"/>
                            </a:lnTo>
                            <a:lnTo>
                              <a:pt x="4780722" y="4573515"/>
                            </a:lnTo>
                            <a:lnTo>
                              <a:pt x="4543129" y="4480182"/>
                            </a:lnTo>
                            <a:lnTo>
                              <a:pt x="4478331" y="4343763"/>
                            </a:lnTo>
                            <a:lnTo>
                              <a:pt x="4471129" y="4070931"/>
                            </a:lnTo>
                            <a:lnTo>
                              <a:pt x="4298335" y="3999133"/>
                            </a:lnTo>
                            <a:lnTo>
                              <a:pt x="4219133" y="3841184"/>
                            </a:lnTo>
                            <a:lnTo>
                              <a:pt x="0" y="3676046"/>
                            </a:lnTo>
                            <a:lnTo>
                              <a:pt x="21600" y="3338593"/>
                            </a:lnTo>
                            <a:lnTo>
                              <a:pt x="626390" y="2979605"/>
                            </a:lnTo>
                            <a:lnTo>
                              <a:pt x="741591" y="2807290"/>
                            </a:lnTo>
                            <a:lnTo>
                              <a:pt x="892787" y="2728315"/>
                            </a:lnTo>
                            <a:lnTo>
                              <a:pt x="856784" y="2477027"/>
                            </a:lnTo>
                            <a:lnTo>
                              <a:pt x="907184" y="2383686"/>
                            </a:lnTo>
                            <a:lnTo>
                              <a:pt x="741591" y="2311888"/>
                            </a:lnTo>
                            <a:lnTo>
                              <a:pt x="748787" y="2082135"/>
                            </a:lnTo>
                            <a:lnTo>
                              <a:pt x="1411177" y="1967259"/>
                            </a:lnTo>
                            <a:lnTo>
                              <a:pt x="1994371" y="2053417"/>
                            </a:lnTo>
                            <a:lnTo>
                              <a:pt x="2145566" y="2182653"/>
                            </a:lnTo>
                            <a:lnTo>
                              <a:pt x="2354364" y="2132397"/>
                            </a:lnTo>
                            <a:lnTo>
                              <a:pt x="2721559" y="2211372"/>
                            </a:lnTo>
                            <a:lnTo>
                              <a:pt x="2750354" y="2139574"/>
                            </a:lnTo>
                            <a:lnTo>
                              <a:pt x="2959151" y="2103672"/>
                            </a:lnTo>
                            <a:lnTo>
                              <a:pt x="3232747" y="1866742"/>
                            </a:lnTo>
                            <a:lnTo>
                              <a:pt x="3376747" y="1881102"/>
                            </a:lnTo>
                            <a:lnTo>
                              <a:pt x="3455942" y="1794944"/>
                            </a:lnTo>
                            <a:lnTo>
                              <a:pt x="3463144" y="1701610"/>
                            </a:lnTo>
                            <a:lnTo>
                              <a:pt x="3441545" y="1723147"/>
                            </a:lnTo>
                            <a:lnTo>
                              <a:pt x="3369545" y="1457492"/>
                            </a:lnTo>
                            <a:lnTo>
                              <a:pt x="3427147" y="1392877"/>
                            </a:lnTo>
                            <a:lnTo>
                              <a:pt x="3441545" y="1457492"/>
                            </a:lnTo>
                            <a:lnTo>
                              <a:pt x="3592746" y="1263641"/>
                            </a:lnTo>
                            <a:lnTo>
                              <a:pt x="3455942" y="1292360"/>
                            </a:lnTo>
                            <a:lnTo>
                              <a:pt x="3535144" y="1199020"/>
                            </a:lnTo>
                            <a:lnTo>
                              <a:pt x="3455942" y="1163124"/>
                            </a:lnTo>
                            <a:lnTo>
                              <a:pt x="3369545" y="1220562"/>
                            </a:lnTo>
                            <a:lnTo>
                              <a:pt x="3319151" y="1098503"/>
                            </a:lnTo>
                            <a:lnTo>
                              <a:pt x="3787140" y="789776"/>
                            </a:lnTo>
                            <a:lnTo>
                              <a:pt x="3931140" y="524124"/>
                            </a:lnTo>
                            <a:lnTo>
                              <a:pt x="4341534" y="179494"/>
                            </a:lnTo>
                            <a:lnTo>
                              <a:pt x="4708728" y="0"/>
                            </a:lnTo>
                            <a:close/>
                          </a:path>
                        </a:pathLst>
                      </a:custGeom>
                      <ask:type>
                        <ask:lineSketchScribble/>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5" name="Group 74">
              <a:extLst>
                <a:ext uri="{FF2B5EF4-FFF2-40B4-BE49-F238E27FC236}">
                  <a16:creationId xmlns:a16="http://schemas.microsoft.com/office/drawing/2014/main" id="{744007AE-BD1E-54A3-81CA-35A6DFA3A94C}"/>
                </a:ext>
              </a:extLst>
            </p:cNvPr>
            <p:cNvGrpSpPr/>
            <p:nvPr/>
          </p:nvGrpSpPr>
          <p:grpSpPr>
            <a:xfrm>
              <a:off x="6810800" y="2607225"/>
              <a:ext cx="3868934" cy="2699631"/>
              <a:chOff x="6810796" y="2610694"/>
              <a:chExt cx="3868934" cy="2699631"/>
            </a:xfrm>
            <a:solidFill>
              <a:srgbClr val="FF6699"/>
            </a:solidFill>
          </p:grpSpPr>
          <p:sp>
            <p:nvSpPr>
              <p:cNvPr id="106" name="Teardrop 105">
                <a:extLst>
                  <a:ext uri="{FF2B5EF4-FFF2-40B4-BE49-F238E27FC236}">
                    <a16:creationId xmlns:a16="http://schemas.microsoft.com/office/drawing/2014/main" id="{30BC99FE-5964-B01A-3725-59178A1C383A}"/>
                  </a:ext>
                </a:extLst>
              </p:cNvPr>
              <p:cNvSpPr/>
              <p:nvPr/>
            </p:nvSpPr>
            <p:spPr>
              <a:xfrm rot="8100000">
                <a:off x="6810796" y="3094944"/>
                <a:ext cx="180291" cy="180291"/>
              </a:xfrm>
              <a:prstGeom prst="teardrop">
                <a:avLst/>
              </a:prstGeom>
              <a:grpFill/>
              <a:ln w="12700">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Teardrop 106">
                <a:extLst>
                  <a:ext uri="{FF2B5EF4-FFF2-40B4-BE49-F238E27FC236}">
                    <a16:creationId xmlns:a16="http://schemas.microsoft.com/office/drawing/2014/main" id="{977B1BED-59DB-ECE3-9131-5BEFDF9A8256}"/>
                  </a:ext>
                </a:extLst>
              </p:cNvPr>
              <p:cNvSpPr/>
              <p:nvPr/>
            </p:nvSpPr>
            <p:spPr>
              <a:xfrm rot="8100000">
                <a:off x="10338030" y="2610694"/>
                <a:ext cx="180291" cy="180291"/>
              </a:xfrm>
              <a:prstGeom prst="teardrop">
                <a:avLst/>
              </a:prstGeom>
              <a:grpFill/>
              <a:ln w="12700">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Teardrop 107">
                <a:extLst>
                  <a:ext uri="{FF2B5EF4-FFF2-40B4-BE49-F238E27FC236}">
                    <a16:creationId xmlns:a16="http://schemas.microsoft.com/office/drawing/2014/main" id="{43911D42-DD91-FA9A-8DF7-CE2F8B07E93E}"/>
                  </a:ext>
                </a:extLst>
              </p:cNvPr>
              <p:cNvSpPr/>
              <p:nvPr/>
            </p:nvSpPr>
            <p:spPr>
              <a:xfrm rot="8100000">
                <a:off x="10341435" y="4698555"/>
                <a:ext cx="180291" cy="180291"/>
              </a:xfrm>
              <a:prstGeom prst="teardrop">
                <a:avLst/>
              </a:prstGeom>
              <a:grpFill/>
              <a:ln w="12700">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Teardrop 108">
                <a:extLst>
                  <a:ext uri="{FF2B5EF4-FFF2-40B4-BE49-F238E27FC236}">
                    <a16:creationId xmlns:a16="http://schemas.microsoft.com/office/drawing/2014/main" id="{527E59F0-CE9A-491C-5AA9-3532EF9CD21A}"/>
                  </a:ext>
                </a:extLst>
              </p:cNvPr>
              <p:cNvSpPr/>
              <p:nvPr/>
            </p:nvSpPr>
            <p:spPr>
              <a:xfrm rot="8100000">
                <a:off x="10233763" y="5130034"/>
                <a:ext cx="180291" cy="180291"/>
              </a:xfrm>
              <a:prstGeom prst="teardrop">
                <a:avLst/>
              </a:prstGeom>
              <a:grpFill/>
              <a:ln w="12700">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Teardrop 109">
                <a:extLst>
                  <a:ext uri="{FF2B5EF4-FFF2-40B4-BE49-F238E27FC236}">
                    <a16:creationId xmlns:a16="http://schemas.microsoft.com/office/drawing/2014/main" id="{9CB4BE58-4E08-8151-F962-A058BED206A5}"/>
                  </a:ext>
                </a:extLst>
              </p:cNvPr>
              <p:cNvSpPr/>
              <p:nvPr/>
            </p:nvSpPr>
            <p:spPr>
              <a:xfrm rot="8100000">
                <a:off x="10499439" y="5048062"/>
                <a:ext cx="180291" cy="180291"/>
              </a:xfrm>
              <a:prstGeom prst="teardrop">
                <a:avLst/>
              </a:prstGeom>
              <a:grpFill/>
              <a:ln w="12700">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75">
              <a:extLst>
                <a:ext uri="{FF2B5EF4-FFF2-40B4-BE49-F238E27FC236}">
                  <a16:creationId xmlns:a16="http://schemas.microsoft.com/office/drawing/2014/main" id="{7F3FEDDA-1B12-4254-80FA-A75EF90AEF4C}"/>
                </a:ext>
              </a:extLst>
            </p:cNvPr>
            <p:cNvGrpSpPr/>
            <p:nvPr/>
          </p:nvGrpSpPr>
          <p:grpSpPr>
            <a:xfrm>
              <a:off x="6554823" y="1359176"/>
              <a:ext cx="4602997" cy="3683339"/>
              <a:chOff x="6554819" y="1362645"/>
              <a:chExt cx="4602997" cy="3683339"/>
            </a:xfrm>
            <a:solidFill>
              <a:srgbClr val="666666"/>
            </a:solidFill>
          </p:grpSpPr>
          <p:sp>
            <p:nvSpPr>
              <p:cNvPr id="84" name="Teardrop 83">
                <a:extLst>
                  <a:ext uri="{FF2B5EF4-FFF2-40B4-BE49-F238E27FC236}">
                    <a16:creationId xmlns:a16="http://schemas.microsoft.com/office/drawing/2014/main" id="{142106B1-EE57-B224-D478-547C8EF53DE0}"/>
                  </a:ext>
                </a:extLst>
              </p:cNvPr>
              <p:cNvSpPr/>
              <p:nvPr/>
            </p:nvSpPr>
            <p:spPr>
              <a:xfrm rot="8100000">
                <a:off x="6760385" y="2932839"/>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Teardrop 84">
                <a:extLst>
                  <a:ext uri="{FF2B5EF4-FFF2-40B4-BE49-F238E27FC236}">
                    <a16:creationId xmlns:a16="http://schemas.microsoft.com/office/drawing/2014/main" id="{8133D49A-7700-FD06-CB40-F43248A3631B}"/>
                  </a:ext>
                </a:extLst>
              </p:cNvPr>
              <p:cNvSpPr/>
              <p:nvPr/>
            </p:nvSpPr>
            <p:spPr>
              <a:xfrm rot="8100000">
                <a:off x="6554819" y="3911010"/>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Teardrop 85">
                <a:extLst>
                  <a:ext uri="{FF2B5EF4-FFF2-40B4-BE49-F238E27FC236}">
                    <a16:creationId xmlns:a16="http://schemas.microsoft.com/office/drawing/2014/main" id="{70CEDD44-0FEC-8907-03EB-74810F5C67CE}"/>
                  </a:ext>
                </a:extLst>
              </p:cNvPr>
              <p:cNvSpPr/>
              <p:nvPr/>
            </p:nvSpPr>
            <p:spPr>
              <a:xfrm rot="8100000">
                <a:off x="7302639" y="3033596"/>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Teardrop 86">
                <a:extLst>
                  <a:ext uri="{FF2B5EF4-FFF2-40B4-BE49-F238E27FC236}">
                    <a16:creationId xmlns:a16="http://schemas.microsoft.com/office/drawing/2014/main" id="{48A04974-3EBF-AB28-82F2-445D7D7346EA}"/>
                  </a:ext>
                </a:extLst>
              </p:cNvPr>
              <p:cNvSpPr/>
              <p:nvPr/>
            </p:nvSpPr>
            <p:spPr>
              <a:xfrm rot="8100000">
                <a:off x="8114113" y="3896892"/>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Teardrop 87">
                <a:extLst>
                  <a:ext uri="{FF2B5EF4-FFF2-40B4-BE49-F238E27FC236}">
                    <a16:creationId xmlns:a16="http://schemas.microsoft.com/office/drawing/2014/main" id="{BAB58E0D-F530-5922-1B34-EA2C1986D936}"/>
                  </a:ext>
                </a:extLst>
              </p:cNvPr>
              <p:cNvSpPr/>
              <p:nvPr/>
            </p:nvSpPr>
            <p:spPr>
              <a:xfrm rot="8100000">
                <a:off x="8431416" y="3113392"/>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Teardrop 88">
                <a:extLst>
                  <a:ext uri="{FF2B5EF4-FFF2-40B4-BE49-F238E27FC236}">
                    <a16:creationId xmlns:a16="http://schemas.microsoft.com/office/drawing/2014/main" id="{39F7AD1D-C810-9209-9188-BA6FD4A563FC}"/>
                  </a:ext>
                </a:extLst>
              </p:cNvPr>
              <p:cNvSpPr/>
              <p:nvPr/>
            </p:nvSpPr>
            <p:spPr>
              <a:xfrm rot="8100000">
                <a:off x="8510086" y="3550972"/>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ardrop 89">
                <a:extLst>
                  <a:ext uri="{FF2B5EF4-FFF2-40B4-BE49-F238E27FC236}">
                    <a16:creationId xmlns:a16="http://schemas.microsoft.com/office/drawing/2014/main" id="{EE7AFBAE-9B0A-44BD-C160-07023A9B30D4}"/>
                  </a:ext>
                </a:extLst>
              </p:cNvPr>
              <p:cNvSpPr/>
              <p:nvPr/>
            </p:nvSpPr>
            <p:spPr>
              <a:xfrm rot="8100000">
                <a:off x="8826342" y="3767269"/>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ardrop 90">
                <a:extLst>
                  <a:ext uri="{FF2B5EF4-FFF2-40B4-BE49-F238E27FC236}">
                    <a16:creationId xmlns:a16="http://schemas.microsoft.com/office/drawing/2014/main" id="{0E911DE0-DAB4-C606-8D73-27E4D6EEF49C}"/>
                  </a:ext>
                </a:extLst>
              </p:cNvPr>
              <p:cNvSpPr/>
              <p:nvPr/>
            </p:nvSpPr>
            <p:spPr>
              <a:xfrm rot="8100000">
                <a:off x="9344232" y="2981888"/>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Teardrop 91">
                <a:extLst>
                  <a:ext uri="{FF2B5EF4-FFF2-40B4-BE49-F238E27FC236}">
                    <a16:creationId xmlns:a16="http://schemas.microsoft.com/office/drawing/2014/main" id="{74DAB53E-366A-F3E5-6926-886A3BEC695D}"/>
                  </a:ext>
                </a:extLst>
              </p:cNvPr>
              <p:cNvSpPr/>
              <p:nvPr/>
            </p:nvSpPr>
            <p:spPr>
              <a:xfrm rot="8100000">
                <a:off x="8821692" y="2051356"/>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Teardrop 92">
                <a:extLst>
                  <a:ext uri="{FF2B5EF4-FFF2-40B4-BE49-F238E27FC236}">
                    <a16:creationId xmlns:a16="http://schemas.microsoft.com/office/drawing/2014/main" id="{4825A286-2AFE-B6D8-D3B5-5A92BD43786C}"/>
                  </a:ext>
                </a:extLst>
              </p:cNvPr>
              <p:cNvSpPr/>
              <p:nvPr/>
            </p:nvSpPr>
            <p:spPr>
              <a:xfrm rot="8100000">
                <a:off x="9837943" y="1576142"/>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Teardrop 93">
                <a:extLst>
                  <a:ext uri="{FF2B5EF4-FFF2-40B4-BE49-F238E27FC236}">
                    <a16:creationId xmlns:a16="http://schemas.microsoft.com/office/drawing/2014/main" id="{C474CC13-AEBB-9A07-7DA3-F07470884BBF}"/>
                  </a:ext>
                </a:extLst>
              </p:cNvPr>
              <p:cNvSpPr/>
              <p:nvPr/>
            </p:nvSpPr>
            <p:spPr>
              <a:xfrm rot="8100000">
                <a:off x="10358569" y="1362645"/>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Teardrop 94">
                <a:extLst>
                  <a:ext uri="{FF2B5EF4-FFF2-40B4-BE49-F238E27FC236}">
                    <a16:creationId xmlns:a16="http://schemas.microsoft.com/office/drawing/2014/main" id="{43DFE780-1DBC-9F9A-DDAF-107CEBB11945}"/>
                  </a:ext>
                </a:extLst>
              </p:cNvPr>
              <p:cNvSpPr/>
              <p:nvPr/>
            </p:nvSpPr>
            <p:spPr>
              <a:xfrm rot="8100000">
                <a:off x="9478849" y="2964835"/>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Teardrop 95">
                <a:extLst>
                  <a:ext uri="{FF2B5EF4-FFF2-40B4-BE49-F238E27FC236}">
                    <a16:creationId xmlns:a16="http://schemas.microsoft.com/office/drawing/2014/main" id="{02E97A15-6429-942F-0A91-541B359FF7F5}"/>
                  </a:ext>
                </a:extLst>
              </p:cNvPr>
              <p:cNvSpPr/>
              <p:nvPr/>
            </p:nvSpPr>
            <p:spPr>
              <a:xfrm rot="8100000">
                <a:off x="9836415" y="3013619"/>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Teardrop 96">
                <a:extLst>
                  <a:ext uri="{FF2B5EF4-FFF2-40B4-BE49-F238E27FC236}">
                    <a16:creationId xmlns:a16="http://schemas.microsoft.com/office/drawing/2014/main" id="{0A4C3F46-3416-F60D-FCC2-A24E29DBBBE4}"/>
                  </a:ext>
                </a:extLst>
              </p:cNvPr>
              <p:cNvSpPr/>
              <p:nvPr/>
            </p:nvSpPr>
            <p:spPr>
              <a:xfrm rot="8100000">
                <a:off x="10168514" y="3153665"/>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Teardrop 97">
                <a:extLst>
                  <a:ext uri="{FF2B5EF4-FFF2-40B4-BE49-F238E27FC236}">
                    <a16:creationId xmlns:a16="http://schemas.microsoft.com/office/drawing/2014/main" id="{C6AA9B40-68A9-BB21-F955-5F617A79B168}"/>
                  </a:ext>
                </a:extLst>
              </p:cNvPr>
              <p:cNvSpPr/>
              <p:nvPr/>
            </p:nvSpPr>
            <p:spPr>
              <a:xfrm rot="8100000">
                <a:off x="10377763" y="3227662"/>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Teardrop 98">
                <a:extLst>
                  <a:ext uri="{FF2B5EF4-FFF2-40B4-BE49-F238E27FC236}">
                    <a16:creationId xmlns:a16="http://schemas.microsoft.com/office/drawing/2014/main" id="{5B7A59AD-1117-7FD6-B098-B82D1F021780}"/>
                  </a:ext>
                </a:extLst>
              </p:cNvPr>
              <p:cNvSpPr/>
              <p:nvPr/>
            </p:nvSpPr>
            <p:spPr>
              <a:xfrm rot="8100000">
                <a:off x="10285575" y="3724291"/>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ardrop 99">
                <a:extLst>
                  <a:ext uri="{FF2B5EF4-FFF2-40B4-BE49-F238E27FC236}">
                    <a16:creationId xmlns:a16="http://schemas.microsoft.com/office/drawing/2014/main" id="{DB40AC21-66B8-7241-A6C1-6533401829A0}"/>
                  </a:ext>
                </a:extLst>
              </p:cNvPr>
              <p:cNvSpPr/>
              <p:nvPr/>
            </p:nvSpPr>
            <p:spPr>
              <a:xfrm rot="8100000">
                <a:off x="9634780" y="4015297"/>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Teardrop 100">
                <a:extLst>
                  <a:ext uri="{FF2B5EF4-FFF2-40B4-BE49-F238E27FC236}">
                    <a16:creationId xmlns:a16="http://schemas.microsoft.com/office/drawing/2014/main" id="{F6613ED3-BC6B-B1E8-1D67-2DD622F53914}"/>
                  </a:ext>
                </a:extLst>
              </p:cNvPr>
              <p:cNvSpPr/>
              <p:nvPr/>
            </p:nvSpPr>
            <p:spPr>
              <a:xfrm rot="8100000">
                <a:off x="9997628" y="4038664"/>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Teardrop 101">
                <a:extLst>
                  <a:ext uri="{FF2B5EF4-FFF2-40B4-BE49-F238E27FC236}">
                    <a16:creationId xmlns:a16="http://schemas.microsoft.com/office/drawing/2014/main" id="{CA067C9A-D4F5-8779-1494-7D5E9F060598}"/>
                  </a:ext>
                </a:extLst>
              </p:cNvPr>
              <p:cNvSpPr/>
              <p:nvPr/>
            </p:nvSpPr>
            <p:spPr>
              <a:xfrm rot="8100000">
                <a:off x="10264406" y="4165638"/>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Teardrop 102">
                <a:extLst>
                  <a:ext uri="{FF2B5EF4-FFF2-40B4-BE49-F238E27FC236}">
                    <a16:creationId xmlns:a16="http://schemas.microsoft.com/office/drawing/2014/main" id="{3F9AA398-2786-AC00-5948-DAC9BAA20120}"/>
                  </a:ext>
                </a:extLst>
              </p:cNvPr>
              <p:cNvSpPr/>
              <p:nvPr/>
            </p:nvSpPr>
            <p:spPr>
              <a:xfrm rot="8100000">
                <a:off x="9863075" y="4445447"/>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Teardrop 103">
                <a:extLst>
                  <a:ext uri="{FF2B5EF4-FFF2-40B4-BE49-F238E27FC236}">
                    <a16:creationId xmlns:a16="http://schemas.microsoft.com/office/drawing/2014/main" id="{B0205C93-D319-9375-02A2-E20DCEC391FC}"/>
                  </a:ext>
                </a:extLst>
              </p:cNvPr>
              <p:cNvSpPr/>
              <p:nvPr/>
            </p:nvSpPr>
            <p:spPr>
              <a:xfrm rot="8100000">
                <a:off x="10081589" y="4690039"/>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Teardrop 104">
                <a:extLst>
                  <a:ext uri="{FF2B5EF4-FFF2-40B4-BE49-F238E27FC236}">
                    <a16:creationId xmlns:a16="http://schemas.microsoft.com/office/drawing/2014/main" id="{1A75BF36-5E94-58FA-4F72-21DDFD79B4F9}"/>
                  </a:ext>
                </a:extLst>
              </p:cNvPr>
              <p:cNvSpPr/>
              <p:nvPr/>
            </p:nvSpPr>
            <p:spPr>
              <a:xfrm rot="8100000">
                <a:off x="11015956" y="4904124"/>
                <a:ext cx="141860" cy="141860"/>
              </a:xfrm>
              <a:prstGeom prst="teardrop">
                <a:avLst/>
              </a:prstGeom>
              <a:grpFill/>
              <a:ln>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8" name="Picture 77">
              <a:extLst>
                <a:ext uri="{FF2B5EF4-FFF2-40B4-BE49-F238E27FC236}">
                  <a16:creationId xmlns:a16="http://schemas.microsoft.com/office/drawing/2014/main" id="{BF44AB86-4438-F114-99A6-686599F859C5}"/>
                </a:ext>
              </a:extLst>
            </p:cNvPr>
            <p:cNvPicPr>
              <a:picLocks noChangeAspect="1"/>
            </p:cNvPicPr>
            <p:nvPr/>
          </p:nvPicPr>
          <p:blipFill>
            <a:blip r:embed="rId4"/>
            <a:stretch>
              <a:fillRect/>
            </a:stretch>
          </p:blipFill>
          <p:spPr>
            <a:xfrm>
              <a:off x="9964799" y="4582017"/>
              <a:ext cx="926760" cy="923921"/>
            </a:xfrm>
            <a:prstGeom prst="rect">
              <a:avLst/>
            </a:prstGeom>
          </p:spPr>
        </p:pic>
        <p:pic>
          <p:nvPicPr>
            <p:cNvPr id="79" name="Picture 78">
              <a:extLst>
                <a:ext uri="{FF2B5EF4-FFF2-40B4-BE49-F238E27FC236}">
                  <a16:creationId xmlns:a16="http://schemas.microsoft.com/office/drawing/2014/main" id="{92B742D0-7E66-A010-932E-5F52ECB39A6D}"/>
                </a:ext>
              </a:extLst>
            </p:cNvPr>
            <p:cNvPicPr>
              <a:picLocks noChangeAspect="1"/>
            </p:cNvPicPr>
            <p:nvPr/>
          </p:nvPicPr>
          <p:blipFill>
            <a:blip r:embed="rId4"/>
            <a:stretch>
              <a:fillRect/>
            </a:stretch>
          </p:blipFill>
          <p:spPr>
            <a:xfrm rot="16200000">
              <a:off x="6443862" y="2757118"/>
              <a:ext cx="926760" cy="923921"/>
            </a:xfrm>
            <a:prstGeom prst="rect">
              <a:avLst/>
            </a:prstGeom>
          </p:spPr>
        </p:pic>
        <p:pic>
          <p:nvPicPr>
            <p:cNvPr id="80" name="Picture 79">
              <a:extLst>
                <a:ext uri="{FF2B5EF4-FFF2-40B4-BE49-F238E27FC236}">
                  <a16:creationId xmlns:a16="http://schemas.microsoft.com/office/drawing/2014/main" id="{2FE499A2-2996-579B-435C-6E165D0E0A2E}"/>
                </a:ext>
              </a:extLst>
            </p:cNvPr>
            <p:cNvPicPr>
              <a:picLocks noChangeAspect="1"/>
            </p:cNvPicPr>
            <p:nvPr/>
          </p:nvPicPr>
          <p:blipFill>
            <a:blip r:embed="rId4"/>
            <a:stretch>
              <a:fillRect/>
            </a:stretch>
          </p:blipFill>
          <p:spPr>
            <a:xfrm rot="5400000">
              <a:off x="9964459" y="2246643"/>
              <a:ext cx="926760" cy="923921"/>
            </a:xfrm>
            <a:prstGeom prst="rect">
              <a:avLst/>
            </a:prstGeom>
          </p:spPr>
        </p:pic>
        <p:grpSp>
          <p:nvGrpSpPr>
            <p:cNvPr id="8" name="Group 7">
              <a:extLst>
                <a:ext uri="{FF2B5EF4-FFF2-40B4-BE49-F238E27FC236}">
                  <a16:creationId xmlns:a16="http://schemas.microsoft.com/office/drawing/2014/main" id="{8E9A521F-EB89-CA98-FE5E-DCABAD0EA4FD}"/>
                </a:ext>
              </a:extLst>
            </p:cNvPr>
            <p:cNvGrpSpPr/>
            <p:nvPr/>
          </p:nvGrpSpPr>
          <p:grpSpPr>
            <a:xfrm>
              <a:off x="7528984" y="2832146"/>
              <a:ext cx="1086259" cy="737869"/>
              <a:chOff x="7528984" y="2832146"/>
              <a:chExt cx="1086259" cy="737869"/>
            </a:xfrm>
          </p:grpSpPr>
          <p:sp>
            <p:nvSpPr>
              <p:cNvPr id="81" name="Teardrop 80">
                <a:extLst>
                  <a:ext uri="{FF2B5EF4-FFF2-40B4-BE49-F238E27FC236}">
                    <a16:creationId xmlns:a16="http://schemas.microsoft.com/office/drawing/2014/main" id="{23CFE12F-A4E4-E695-7196-8C6B3BFFDC70}"/>
                  </a:ext>
                </a:extLst>
              </p:cNvPr>
              <p:cNvSpPr/>
              <p:nvPr/>
            </p:nvSpPr>
            <p:spPr>
              <a:xfrm rot="8100000">
                <a:off x="7528984" y="2832146"/>
                <a:ext cx="233784" cy="233784"/>
              </a:xfrm>
              <a:prstGeom prst="teardrop">
                <a:avLst/>
              </a:prstGeom>
              <a:solidFill>
                <a:srgbClr val="1CBAC8"/>
              </a:solidFill>
              <a:ln w="19050">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Lato" panose="020F0502020204030203" pitchFamily="34" charset="0"/>
                  <a:ea typeface="+mn-ea"/>
                  <a:cs typeface="Lato" panose="020F0502020204030203" pitchFamily="34" charset="0"/>
                </a:endParaRPr>
              </a:p>
            </p:txBody>
          </p:sp>
          <p:sp>
            <p:nvSpPr>
              <p:cNvPr id="82" name="Teardrop 81">
                <a:extLst>
                  <a:ext uri="{FF2B5EF4-FFF2-40B4-BE49-F238E27FC236}">
                    <a16:creationId xmlns:a16="http://schemas.microsoft.com/office/drawing/2014/main" id="{06686C13-0AE7-7CCD-E215-3B192C7F52B3}"/>
                  </a:ext>
                </a:extLst>
              </p:cNvPr>
              <p:cNvSpPr/>
              <p:nvPr/>
            </p:nvSpPr>
            <p:spPr>
              <a:xfrm rot="8100000">
                <a:off x="7747697" y="3040725"/>
                <a:ext cx="233784" cy="233784"/>
              </a:xfrm>
              <a:prstGeom prst="teardrop">
                <a:avLst/>
              </a:prstGeom>
              <a:solidFill>
                <a:srgbClr val="1CBAC8"/>
              </a:solidFill>
              <a:ln w="19050">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Lato" panose="020F0502020204030203" pitchFamily="34" charset="0"/>
                  <a:ea typeface="+mn-ea"/>
                  <a:cs typeface="Lato" panose="020F0502020204030203" pitchFamily="34" charset="0"/>
                </a:endParaRPr>
              </a:p>
            </p:txBody>
          </p:sp>
          <p:sp>
            <p:nvSpPr>
              <p:cNvPr id="83" name="Teardrop 82">
                <a:extLst>
                  <a:ext uri="{FF2B5EF4-FFF2-40B4-BE49-F238E27FC236}">
                    <a16:creationId xmlns:a16="http://schemas.microsoft.com/office/drawing/2014/main" id="{183D6570-E10B-9136-F17E-E1A573B01758}"/>
                  </a:ext>
                </a:extLst>
              </p:cNvPr>
              <p:cNvSpPr/>
              <p:nvPr/>
            </p:nvSpPr>
            <p:spPr>
              <a:xfrm rot="8100000">
                <a:off x="8381459" y="2983719"/>
                <a:ext cx="233784" cy="233784"/>
              </a:xfrm>
              <a:prstGeom prst="teardrop">
                <a:avLst/>
              </a:prstGeom>
              <a:solidFill>
                <a:srgbClr val="1CBAC8"/>
              </a:solidFill>
              <a:ln w="19050">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Lato" panose="020F0502020204030203" pitchFamily="34" charset="0"/>
                  <a:ea typeface="+mn-ea"/>
                  <a:cs typeface="Lato" panose="020F0502020204030203" pitchFamily="34" charset="0"/>
                </a:endParaRPr>
              </a:p>
            </p:txBody>
          </p:sp>
          <p:sp>
            <p:nvSpPr>
              <p:cNvPr id="6" name="Teardrop 5">
                <a:extLst>
                  <a:ext uri="{FF2B5EF4-FFF2-40B4-BE49-F238E27FC236}">
                    <a16:creationId xmlns:a16="http://schemas.microsoft.com/office/drawing/2014/main" id="{E6BEFED8-7CAF-5FEF-7D38-10CD117C89E2}"/>
                  </a:ext>
                </a:extLst>
              </p:cNvPr>
              <p:cNvSpPr/>
              <p:nvPr/>
            </p:nvSpPr>
            <p:spPr>
              <a:xfrm rot="8100000">
                <a:off x="8088289" y="3336231"/>
                <a:ext cx="233784" cy="233784"/>
              </a:xfrm>
              <a:prstGeom prst="teardrop">
                <a:avLst/>
              </a:prstGeom>
              <a:solidFill>
                <a:srgbClr val="1CBAC8"/>
              </a:solidFill>
              <a:ln w="19050">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white"/>
                  </a:solidFill>
                  <a:latin typeface="Lato" panose="020F0502020204030203" pitchFamily="34" charset="0"/>
                  <a:cs typeface="Lato" panose="020F0502020204030203" pitchFamily="34" charset="0"/>
                </a:endParaRPr>
              </a:p>
            </p:txBody>
          </p:sp>
        </p:grpSp>
      </p:grpSp>
      <p:sp>
        <p:nvSpPr>
          <p:cNvPr id="4" name="Teardrop 3">
            <a:extLst>
              <a:ext uri="{FF2B5EF4-FFF2-40B4-BE49-F238E27FC236}">
                <a16:creationId xmlns:a16="http://schemas.microsoft.com/office/drawing/2014/main" id="{1514832B-8087-2254-EE39-26FAAC583E2D}"/>
              </a:ext>
            </a:extLst>
          </p:cNvPr>
          <p:cNvSpPr/>
          <p:nvPr/>
        </p:nvSpPr>
        <p:spPr>
          <a:xfrm rot="8100000">
            <a:off x="8047625" y="3024188"/>
            <a:ext cx="233784" cy="233784"/>
          </a:xfrm>
          <a:prstGeom prst="teardrop">
            <a:avLst/>
          </a:prstGeom>
          <a:solidFill>
            <a:srgbClr val="1CBAC8"/>
          </a:solidFill>
          <a:ln w="19050">
            <a:solidFill>
              <a:srgbClr val="FFF5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white"/>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162511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84939B-CF90-EEA6-B4E2-68164445AE2E}"/>
              </a:ext>
            </a:extLst>
          </p:cNvPr>
          <p:cNvSpPr txBox="1"/>
          <p:nvPr/>
        </p:nvSpPr>
        <p:spPr>
          <a:xfrm>
            <a:off x="3229714" y="196209"/>
            <a:ext cx="22108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morant Infant Medium" pitchFamily="2" charset="0"/>
                <a:ea typeface="Cormorant Infant Medium" pitchFamily="2" charset="0"/>
                <a:cs typeface="+mn-cs"/>
              </a:rPr>
              <a:t>ABOUT US</a:t>
            </a:r>
          </a:p>
        </p:txBody>
      </p:sp>
      <p:grpSp>
        <p:nvGrpSpPr>
          <p:cNvPr id="21" name="Group 20">
            <a:extLst>
              <a:ext uri="{FF2B5EF4-FFF2-40B4-BE49-F238E27FC236}">
                <a16:creationId xmlns:a16="http://schemas.microsoft.com/office/drawing/2014/main" id="{9A06CC47-2BA8-3301-2428-6FF9B95C207B}"/>
              </a:ext>
            </a:extLst>
          </p:cNvPr>
          <p:cNvGrpSpPr/>
          <p:nvPr/>
        </p:nvGrpSpPr>
        <p:grpSpPr>
          <a:xfrm>
            <a:off x="395239" y="3939557"/>
            <a:ext cx="5374129" cy="2382542"/>
            <a:chOff x="826240" y="2186054"/>
            <a:chExt cx="5162143" cy="2372396"/>
          </a:xfrm>
        </p:grpSpPr>
        <p:sp>
          <p:nvSpPr>
            <p:cNvPr id="8" name="TextBox 7">
              <a:extLst>
                <a:ext uri="{FF2B5EF4-FFF2-40B4-BE49-F238E27FC236}">
                  <a16:creationId xmlns:a16="http://schemas.microsoft.com/office/drawing/2014/main" id="{3301CF63-79EE-B595-AEED-674C0B5F84A1}"/>
                </a:ext>
              </a:extLst>
            </p:cNvPr>
            <p:cNvSpPr txBox="1"/>
            <p:nvPr/>
          </p:nvSpPr>
          <p:spPr>
            <a:xfrm>
              <a:off x="826240" y="2889296"/>
              <a:ext cx="4846320" cy="1669154"/>
            </a:xfrm>
            <a:prstGeom prst="rect">
              <a:avLst/>
            </a:prstGeom>
            <a:noFill/>
          </p:spPr>
          <p:txBody>
            <a:bodyPr wrap="square"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Lato" panose="020F0502020204030203" pitchFamily="34" charset="0"/>
                  <a:ea typeface="Tahoma" panose="020B0604030504040204" pitchFamily="34" charset="0"/>
                  <a:cs typeface="Lato" panose="020F0502020204030203" pitchFamily="34" charset="0"/>
                </a:rPr>
                <a:t>Jim is the founder and managing partner of Insurance Resources LLC, an advisory &amp; consultancy firm for P&amp;C Insurers and companies supporting the insurance industry. </a:t>
              </a:r>
              <a:endParaRPr kumimoji="0" lang="en-US" sz="1300" b="0" i="0" u="none" strike="noStrike" kern="1200" cap="none" spc="0" normalizeH="0" baseline="0" noProof="0" dirty="0">
                <a:ln>
                  <a:noFill/>
                </a:ln>
                <a:solidFill>
                  <a:srgbClr val="000000"/>
                </a:solidFill>
                <a:effectLst/>
                <a:uLnTx/>
                <a:uFillTx/>
                <a:latin typeface="Lato" panose="020F0502020204030203" pitchFamily="34" charset="0"/>
                <a:ea typeface="Tahoma" panose="020B0604030504040204" pitchFamily="34" charset="0"/>
                <a:cs typeface="Lato" panose="020F0502020204030203"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In addition to his work with IRI, Jim is Founder/CEO of CmySkills.com and sits on several boards</a:t>
              </a:r>
              <a:r>
                <a:rPr lang="en-US" sz="1200" dirty="0">
                  <a:solidFill>
                    <a:srgbClr val="666666"/>
                  </a:solidFill>
                  <a:latin typeface="Lato" panose="020F0502020204030203" pitchFamily="34" charset="0"/>
                  <a:ea typeface="Tahoma" panose="020B0604030504040204" pitchFamily="34" charset="0"/>
                  <a:cs typeface="Lato" panose="020F0502020204030203" pitchFamily="34" charset="0"/>
                </a:rPr>
                <a:t>.  P</a:t>
              </a:r>
              <a:r>
                <a:rPr kumimoji="0" lang="en-US" sz="1200" b="0" i="0" u="none" strike="noStrike" kern="1200" cap="none" spc="0" normalizeH="0" baseline="0" noProof="0" dirty="0" err="1">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rior</a:t>
              </a:r>
              <a:r>
                <a:rPr kumimoji="0" lang="en-US" sz="12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 to IRI’s founding in 2010 he spent 29 years at multiple Auto Insurers, many in Chief Claims Officer roles, including President of Personal Lines Claims for AIG US.</a:t>
              </a:r>
            </a:p>
          </p:txBody>
        </p:sp>
        <p:sp>
          <p:nvSpPr>
            <p:cNvPr id="17" name="TextBox 16">
              <a:extLst>
                <a:ext uri="{FF2B5EF4-FFF2-40B4-BE49-F238E27FC236}">
                  <a16:creationId xmlns:a16="http://schemas.microsoft.com/office/drawing/2014/main" id="{CE7F6E09-CCB4-3684-61ED-F619FDC2035E}"/>
                </a:ext>
              </a:extLst>
            </p:cNvPr>
            <p:cNvSpPr txBox="1"/>
            <p:nvPr/>
          </p:nvSpPr>
          <p:spPr>
            <a:xfrm>
              <a:off x="2143563" y="2186054"/>
              <a:ext cx="3844820" cy="422156"/>
            </a:xfrm>
            <a:prstGeom prst="rect">
              <a:avLst/>
            </a:prstGeom>
            <a:noFill/>
          </p:spPr>
          <p:txBody>
            <a:bodyPr wrap="square" anchor="ctr">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rPr>
                <a:t>Jim Porcari</a:t>
              </a:r>
            </a:p>
          </p:txBody>
        </p:sp>
      </p:grpSp>
      <p:grpSp>
        <p:nvGrpSpPr>
          <p:cNvPr id="22" name="Group 21">
            <a:extLst>
              <a:ext uri="{FF2B5EF4-FFF2-40B4-BE49-F238E27FC236}">
                <a16:creationId xmlns:a16="http://schemas.microsoft.com/office/drawing/2014/main" id="{086B2903-A756-A42C-6FAE-9CB25F2B62B8}"/>
              </a:ext>
            </a:extLst>
          </p:cNvPr>
          <p:cNvGrpSpPr/>
          <p:nvPr/>
        </p:nvGrpSpPr>
        <p:grpSpPr>
          <a:xfrm>
            <a:off x="365758" y="940531"/>
            <a:ext cx="4984502" cy="2564878"/>
            <a:chOff x="6519440" y="2085263"/>
            <a:chExt cx="4846320" cy="2320820"/>
          </a:xfrm>
        </p:grpSpPr>
        <p:sp>
          <p:nvSpPr>
            <p:cNvPr id="7" name="TextBox 6">
              <a:extLst>
                <a:ext uri="{FF2B5EF4-FFF2-40B4-BE49-F238E27FC236}">
                  <a16:creationId xmlns:a16="http://schemas.microsoft.com/office/drawing/2014/main" id="{2A7EB740-3B39-A115-8FB6-3F0B3FEEFFD0}"/>
                </a:ext>
              </a:extLst>
            </p:cNvPr>
            <p:cNvSpPr txBox="1"/>
            <p:nvPr/>
          </p:nvSpPr>
          <p:spPr>
            <a:xfrm>
              <a:off x="6519440" y="2889296"/>
              <a:ext cx="4846320" cy="1516787"/>
            </a:xfrm>
            <a:prstGeom prst="rect">
              <a:avLst/>
            </a:prstGeom>
            <a:noFill/>
          </p:spPr>
          <p:txBody>
            <a:bodyPr wrap="square"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Lato" panose="020F0502020204030203" pitchFamily="34" charset="0"/>
                  <a:ea typeface="Tahoma" panose="020B0604030504040204" pitchFamily="34" charset="0"/>
                  <a:cs typeface="Lato" panose="020F0502020204030203" pitchFamily="34" charset="0"/>
                </a:rPr>
                <a:t>Chuck is the founder and principal of Seneca Park LLC, an MD-based communications &amp; policy consulting firm with clients in national environmental, labor &amp; business arenas. </a:t>
              </a:r>
              <a:endParaRPr kumimoji="0" lang="en-US" sz="1300" b="0" i="0" u="none" strike="noStrike" kern="1200" cap="none" spc="0" normalizeH="0" baseline="0" noProof="0" dirty="0">
                <a:ln>
                  <a:noFill/>
                </a:ln>
                <a:solidFill>
                  <a:srgbClr val="000000"/>
                </a:solidFill>
                <a:effectLst/>
                <a:uLnTx/>
                <a:uFillTx/>
                <a:latin typeface="Lato" panose="020F0502020204030203" pitchFamily="34" charset="0"/>
                <a:ea typeface="Tahoma" panose="020B0604030504040204" pitchFamily="34" charset="0"/>
                <a:cs typeface="Lato" panose="020F0502020204030203"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A former wire service reporter, Chuck spent more than 12 years serving two Governors in two different states before leading a D.C.-based communications team for a national climate advocacy org. and an international labor federation.</a:t>
              </a:r>
            </a:p>
          </p:txBody>
        </p:sp>
        <p:sp>
          <p:nvSpPr>
            <p:cNvPr id="18" name="TextBox 17">
              <a:extLst>
                <a:ext uri="{FF2B5EF4-FFF2-40B4-BE49-F238E27FC236}">
                  <a16:creationId xmlns:a16="http://schemas.microsoft.com/office/drawing/2014/main" id="{7B6EA9D2-5C4C-FE17-CBDE-4A813EBDA0D1}"/>
                </a:ext>
              </a:extLst>
            </p:cNvPr>
            <p:cNvSpPr txBox="1"/>
            <p:nvPr/>
          </p:nvSpPr>
          <p:spPr>
            <a:xfrm>
              <a:off x="7520940" y="2085263"/>
              <a:ext cx="3844820" cy="419346"/>
            </a:xfrm>
            <a:prstGeom prst="rect">
              <a:avLst/>
            </a:prstGeom>
            <a:noFill/>
          </p:spPr>
          <p:txBody>
            <a:bodyPr wrap="square" anchor="ctr">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rPr>
                <a:t>Chuck Porcari</a:t>
              </a:r>
            </a:p>
          </p:txBody>
        </p:sp>
      </p:grpSp>
      <p:pic>
        <p:nvPicPr>
          <p:cNvPr id="20" name="Picture 19">
            <a:extLst>
              <a:ext uri="{FF2B5EF4-FFF2-40B4-BE49-F238E27FC236}">
                <a16:creationId xmlns:a16="http://schemas.microsoft.com/office/drawing/2014/main" id="{4A001C22-4147-1417-B649-4001EF3C1A2E}"/>
              </a:ext>
            </a:extLst>
          </p:cNvPr>
          <p:cNvPicPr>
            <a:picLocks noChangeAspect="1"/>
          </p:cNvPicPr>
          <p:nvPr/>
        </p:nvPicPr>
        <p:blipFill rotWithShape="1">
          <a:blip r:embed="rId2"/>
          <a:srcRect t="50077" r="50000"/>
          <a:stretch/>
        </p:blipFill>
        <p:spPr>
          <a:xfrm rot="5400000">
            <a:off x="11031979" y="5706849"/>
            <a:ext cx="1167110" cy="1152932"/>
          </a:xfrm>
          <a:prstGeom prst="rect">
            <a:avLst/>
          </a:prstGeom>
        </p:spPr>
      </p:pic>
      <p:sp>
        <p:nvSpPr>
          <p:cNvPr id="25" name="TextBox 24">
            <a:extLst>
              <a:ext uri="{FF2B5EF4-FFF2-40B4-BE49-F238E27FC236}">
                <a16:creationId xmlns:a16="http://schemas.microsoft.com/office/drawing/2014/main" id="{5B223BC5-679A-FE81-8F19-0DD92638AAD3}"/>
              </a:ext>
            </a:extLst>
          </p:cNvPr>
          <p:cNvSpPr txBox="1"/>
          <p:nvPr/>
        </p:nvSpPr>
        <p:spPr>
          <a:xfrm>
            <a:off x="11661061" y="6400800"/>
            <a:ext cx="332143" cy="246221"/>
          </a:xfrm>
          <a:prstGeom prst="rect">
            <a:avLst/>
          </a:prstGeom>
          <a:noFill/>
        </p:spPr>
        <p:txBody>
          <a:bodyPr wrap="none" rtlCol="0">
            <a:spAutoFit/>
          </a:bodyPr>
          <a:lstStyle/>
          <a:p>
            <a:pPr algn="r"/>
            <a:r>
              <a:rPr lang="en-US" sz="1000" dirty="0">
                <a:solidFill>
                  <a:srgbClr val="666666">
                    <a:alpha val="50000"/>
                  </a:srgbClr>
                </a:solidFill>
                <a:latin typeface="Lato" panose="020F0502020204030203" pitchFamily="34" charset="0"/>
                <a:ea typeface="Tahoma" panose="020B0604030504040204" pitchFamily="34" charset="0"/>
                <a:cs typeface="Lato" panose="020F0502020204030203" pitchFamily="34" charset="0"/>
              </a:rPr>
              <a:t>10</a:t>
            </a:r>
          </a:p>
        </p:txBody>
      </p:sp>
      <p:pic>
        <p:nvPicPr>
          <p:cNvPr id="26" name="Picture 25" descr="A white text in a blue circle&#10;&#10;Description automatically generated">
            <a:extLst>
              <a:ext uri="{FF2B5EF4-FFF2-40B4-BE49-F238E27FC236}">
                <a16:creationId xmlns:a16="http://schemas.microsoft.com/office/drawing/2014/main" id="{024F7F62-E51D-9248-5CFD-73F0ECC67F5F}"/>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brightnessContrast bright="-76000" contrast="-40000"/>
                    </a14:imgEffect>
                  </a14:imgLayer>
                </a14:imgProps>
              </a:ext>
              <a:ext uri="{28A0092B-C50C-407E-A947-70E740481C1C}">
                <a14:useLocalDpi xmlns:a14="http://schemas.microsoft.com/office/drawing/2010/main" val="0"/>
              </a:ext>
            </a:extLst>
          </a:blip>
          <a:srcRect/>
          <a:stretch/>
        </p:blipFill>
        <p:spPr>
          <a:xfrm>
            <a:off x="198796" y="6400798"/>
            <a:ext cx="553014" cy="246221"/>
          </a:xfrm>
          <a:prstGeom prst="rect">
            <a:avLst/>
          </a:prstGeom>
        </p:spPr>
      </p:pic>
      <p:grpSp>
        <p:nvGrpSpPr>
          <p:cNvPr id="13" name="Group 12">
            <a:extLst>
              <a:ext uri="{FF2B5EF4-FFF2-40B4-BE49-F238E27FC236}">
                <a16:creationId xmlns:a16="http://schemas.microsoft.com/office/drawing/2014/main" id="{969B7BFD-2EC5-90B8-91B7-012759438662}"/>
              </a:ext>
            </a:extLst>
          </p:cNvPr>
          <p:cNvGrpSpPr/>
          <p:nvPr/>
        </p:nvGrpSpPr>
        <p:grpSpPr>
          <a:xfrm>
            <a:off x="6100270" y="983910"/>
            <a:ext cx="5160097" cy="1055715"/>
            <a:chOff x="6519440" y="2197616"/>
            <a:chExt cx="5017047" cy="955260"/>
          </a:xfrm>
        </p:grpSpPr>
        <p:sp>
          <p:nvSpPr>
            <p:cNvPr id="14" name="TextBox 13">
              <a:extLst>
                <a:ext uri="{FF2B5EF4-FFF2-40B4-BE49-F238E27FC236}">
                  <a16:creationId xmlns:a16="http://schemas.microsoft.com/office/drawing/2014/main" id="{26EBE9E7-EB51-797A-1FD2-3052B2CDE427}"/>
                </a:ext>
              </a:extLst>
            </p:cNvPr>
            <p:cNvSpPr txBox="1"/>
            <p:nvPr/>
          </p:nvSpPr>
          <p:spPr>
            <a:xfrm>
              <a:off x="6519440" y="2889296"/>
              <a:ext cx="4846320" cy="263580"/>
            </a:xfrm>
            <a:prstGeom prst="rect">
              <a:avLst/>
            </a:prstGeom>
            <a:noFill/>
          </p:spPr>
          <p:txBody>
            <a:bodyPr wrap="square"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endParaRPr>
            </a:p>
          </p:txBody>
        </p:sp>
        <p:sp>
          <p:nvSpPr>
            <p:cNvPr id="23" name="TextBox 22">
              <a:extLst>
                <a:ext uri="{FF2B5EF4-FFF2-40B4-BE49-F238E27FC236}">
                  <a16:creationId xmlns:a16="http://schemas.microsoft.com/office/drawing/2014/main" id="{8D939CAD-0C9F-03D3-F3E6-B704437AC4E7}"/>
                </a:ext>
              </a:extLst>
            </p:cNvPr>
            <p:cNvSpPr txBox="1"/>
            <p:nvPr/>
          </p:nvSpPr>
          <p:spPr>
            <a:xfrm>
              <a:off x="7691667" y="2197616"/>
              <a:ext cx="3844820" cy="383620"/>
            </a:xfrm>
            <a:prstGeom prst="rect">
              <a:avLst/>
            </a:prstGeom>
            <a:noFill/>
          </p:spPr>
          <p:txBody>
            <a:bodyPr wrap="square" anchor="ctr">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2000" b="1" dirty="0">
                  <a:solidFill>
                    <a:srgbClr val="1CBAC8"/>
                  </a:solidFill>
                  <a:latin typeface="Lato" panose="020F0502020204030203" pitchFamily="34" charset="0"/>
                  <a:ea typeface="Tahoma" panose="020B0604030504040204" pitchFamily="34" charset="0"/>
                  <a:cs typeface="Lato" panose="020F0502020204030203" pitchFamily="34" charset="0"/>
                </a:rPr>
                <a:t>Jinny</a:t>
              </a:r>
              <a:r>
                <a:rPr kumimoji="0" lang="en-US" sz="2000" b="1" i="0" u="none"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rPr>
                <a:t> Porcari Keough</a:t>
              </a:r>
            </a:p>
          </p:txBody>
        </p:sp>
      </p:grpSp>
      <p:sp>
        <p:nvSpPr>
          <p:cNvPr id="31" name="TextBox 30">
            <a:extLst>
              <a:ext uri="{FF2B5EF4-FFF2-40B4-BE49-F238E27FC236}">
                <a16:creationId xmlns:a16="http://schemas.microsoft.com/office/drawing/2014/main" id="{15E82EC8-D263-4101-359E-B03A125973E5}"/>
              </a:ext>
            </a:extLst>
          </p:cNvPr>
          <p:cNvSpPr txBox="1"/>
          <p:nvPr/>
        </p:nvSpPr>
        <p:spPr>
          <a:xfrm>
            <a:off x="6092414" y="1637189"/>
            <a:ext cx="6099586" cy="1748236"/>
          </a:xfrm>
          <a:prstGeom prst="rect">
            <a:avLst/>
          </a:prstGeom>
          <a:noFill/>
        </p:spPr>
        <p:txBody>
          <a:bodyPr wrap="square">
            <a:spAutoFit/>
          </a:bodyPr>
          <a:lstStyle/>
          <a:p>
            <a:pPr>
              <a:lnSpc>
                <a:spcPct val="120000"/>
              </a:lnSpc>
            </a:pPr>
            <a:r>
              <a:rPr lang="en-US" sz="13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Mary Virginia (Jinny) Porcari Keough was raised in Rochester, NY, attending local public and parochial schools. She graduated from the University of Notre Dame with a degree in political science and was commissioned an officer in the United States Navy</a:t>
            </a:r>
            <a:r>
              <a:rPr lang="en-US" sz="13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 </a:t>
            </a:r>
          </a:p>
          <a:p>
            <a:pPr>
              <a:lnSpc>
                <a:spcPct val="120000"/>
              </a:lnSpc>
            </a:pPr>
            <a:r>
              <a:rPr lang="en-US" sz="12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Jinny served 14 years on active and reserve duty, including Operation Desert Storm.  She is a member of American Legion Post 140, where sh</a:t>
            </a:r>
            <a:r>
              <a:rPr lang="en-US" sz="1200" dirty="0">
                <a:solidFill>
                  <a:srgbClr val="000000"/>
                </a:solidFill>
                <a:latin typeface="Lato" panose="020F0502020204030203" pitchFamily="34" charset="0"/>
                <a:ea typeface="Lato" panose="020F0502020204030203" pitchFamily="34" charset="0"/>
                <a:cs typeface="Lato" panose="020F0502020204030203" pitchFamily="34" charset="0"/>
              </a:rPr>
              <a:t>e serves as the posts veteran service coordinator</a:t>
            </a:r>
            <a:r>
              <a:rPr lang="en-US" sz="12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 and is an active community volunteer in Atlanta, Georgia.</a:t>
            </a:r>
            <a:endParaRPr lang="en-US" sz="1200" dirty="0">
              <a:latin typeface="Lato" panose="020F0502020204030203" pitchFamily="34" charset="0"/>
              <a:ea typeface="Lato" panose="020F0502020204030203" pitchFamily="34" charset="0"/>
              <a:cs typeface="Lato" panose="020F0502020204030203" pitchFamily="34" charset="0"/>
            </a:endParaRPr>
          </a:p>
        </p:txBody>
      </p:sp>
      <p:grpSp>
        <p:nvGrpSpPr>
          <p:cNvPr id="32" name="Group 31">
            <a:extLst>
              <a:ext uri="{FF2B5EF4-FFF2-40B4-BE49-F238E27FC236}">
                <a16:creationId xmlns:a16="http://schemas.microsoft.com/office/drawing/2014/main" id="{36FCE7BF-36B3-620C-B37F-6FE3E769A0FA}"/>
              </a:ext>
            </a:extLst>
          </p:cNvPr>
          <p:cNvGrpSpPr/>
          <p:nvPr/>
        </p:nvGrpSpPr>
        <p:grpSpPr>
          <a:xfrm>
            <a:off x="6092414" y="3695446"/>
            <a:ext cx="5666650" cy="2967852"/>
            <a:chOff x="6519440" y="2220176"/>
            <a:chExt cx="4846320" cy="2685449"/>
          </a:xfrm>
        </p:grpSpPr>
        <p:sp>
          <p:nvSpPr>
            <p:cNvPr id="33" name="TextBox 32">
              <a:extLst>
                <a:ext uri="{FF2B5EF4-FFF2-40B4-BE49-F238E27FC236}">
                  <a16:creationId xmlns:a16="http://schemas.microsoft.com/office/drawing/2014/main" id="{01B26B4A-96A3-0174-D6F4-60AB236A016C}"/>
                </a:ext>
              </a:extLst>
            </p:cNvPr>
            <p:cNvSpPr txBox="1"/>
            <p:nvPr/>
          </p:nvSpPr>
          <p:spPr>
            <a:xfrm>
              <a:off x="6519440" y="2889296"/>
              <a:ext cx="4846320" cy="2016329"/>
            </a:xfrm>
            <a:prstGeom prst="rect">
              <a:avLst/>
            </a:prstGeom>
            <a:noFill/>
          </p:spPr>
          <p:txBody>
            <a:bodyPr wrap="square"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Lato" panose="020F0502020204030203" pitchFamily="34" charset="0"/>
                  <a:ea typeface="Tahoma" panose="020B0604030504040204" pitchFamily="34" charset="0"/>
                  <a:cs typeface="Lato" panose="020F0502020204030203" pitchFamily="34" charset="0"/>
                </a:rPr>
                <a:t>John is a nationally recognized public and private infrastructure leader.  John has served in senior leadership positions including Deputy Secretary of Transportation in the Obama Administration, President of the advisory services vertical of WSP/Parsons Brinkerhoff and currently sits on several boards . </a:t>
              </a:r>
              <a:endParaRPr kumimoji="0" lang="en-US" sz="1300" b="0" i="0" u="none" strike="noStrike" kern="1200" cap="none" spc="0" normalizeH="0" baseline="0" noProof="0" dirty="0">
                <a:ln>
                  <a:noFill/>
                </a:ln>
                <a:solidFill>
                  <a:srgbClr val="000000"/>
                </a:solidFill>
                <a:effectLst/>
                <a:uLnTx/>
                <a:uFillTx/>
                <a:latin typeface="Lato" panose="020F0502020204030203" pitchFamily="34" charset="0"/>
                <a:ea typeface="Tahoma" panose="020B0604030504040204" pitchFamily="34" charset="0"/>
                <a:cs typeface="Lato" panose="020F0502020204030203"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lang="en-US" sz="1200" dirty="0">
                  <a:solidFill>
                    <a:srgbClr val="666666"/>
                  </a:solidFill>
                  <a:latin typeface="Lato" panose="020F0502020204030203" pitchFamily="34" charset="0"/>
                  <a:ea typeface="Tahoma" panose="020B0604030504040204" pitchFamily="34" charset="0"/>
                  <a:cs typeface="Lato" panose="020F0502020204030203" pitchFamily="34" charset="0"/>
                </a:rPr>
                <a:t>John is a Managing Director of Investcorp Corsair, the Co-Founder of the Equity in Infrastructure Project (EIP), a national non-profit dedicated to generating wealth for historically underutilized businesses through public agency commitments to grow these businesses</a:t>
              </a:r>
              <a:endParaRPr kumimoji="0" lang="en-US" sz="12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endParaRPr>
            </a:p>
          </p:txBody>
        </p:sp>
        <p:sp>
          <p:nvSpPr>
            <p:cNvPr id="35" name="TextBox 34">
              <a:extLst>
                <a:ext uri="{FF2B5EF4-FFF2-40B4-BE49-F238E27FC236}">
                  <a16:creationId xmlns:a16="http://schemas.microsoft.com/office/drawing/2014/main" id="{842F8A1E-3C77-17B3-B6DB-B763CA0B16C6}"/>
                </a:ext>
              </a:extLst>
            </p:cNvPr>
            <p:cNvSpPr txBox="1"/>
            <p:nvPr/>
          </p:nvSpPr>
          <p:spPr>
            <a:xfrm>
              <a:off x="7518337" y="2220176"/>
              <a:ext cx="3724671" cy="383620"/>
            </a:xfrm>
            <a:prstGeom prst="rect">
              <a:avLst/>
            </a:prstGeom>
            <a:noFill/>
          </p:spPr>
          <p:txBody>
            <a:bodyPr wrap="square" anchor="ctr">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2000" b="1" dirty="0">
                  <a:solidFill>
                    <a:srgbClr val="1CBAC8"/>
                  </a:solidFill>
                  <a:latin typeface="Lato" panose="020F0502020204030203" pitchFamily="34" charset="0"/>
                  <a:ea typeface="Tahoma" panose="020B0604030504040204" pitchFamily="34" charset="0"/>
                  <a:cs typeface="Lato" panose="020F0502020204030203" pitchFamily="34" charset="0"/>
                </a:rPr>
                <a:t>John Davis</a:t>
              </a:r>
              <a:r>
                <a:rPr kumimoji="0" lang="en-US" sz="2000" b="1" i="0" u="none"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rPr>
                <a:t> Porcari</a:t>
              </a:r>
            </a:p>
          </p:txBody>
        </p:sp>
      </p:grpSp>
      <p:pic>
        <p:nvPicPr>
          <p:cNvPr id="43" name="Picture 42" descr="A person in a black jacket&#10;&#10;Description automatically generated">
            <a:extLst>
              <a:ext uri="{FF2B5EF4-FFF2-40B4-BE49-F238E27FC236}">
                <a16:creationId xmlns:a16="http://schemas.microsoft.com/office/drawing/2014/main" id="{D1AC56C3-1F5B-E4F6-7668-63AC08192E2D}"/>
              </a:ext>
            </a:extLst>
          </p:cNvPr>
          <p:cNvPicPr>
            <a:picLocks noChangeAspect="1"/>
          </p:cNvPicPr>
          <p:nvPr/>
        </p:nvPicPr>
        <p:blipFill rotWithShape="1">
          <a:blip r:embed="rId5">
            <a:extLst>
              <a:ext uri="{28A0092B-C50C-407E-A947-70E740481C1C}">
                <a14:useLocalDpi xmlns:a14="http://schemas.microsoft.com/office/drawing/2010/main" val="0"/>
              </a:ext>
            </a:extLst>
          </a:blip>
          <a:srcRect l="23901" t="9726" r="35132" b="64153"/>
          <a:stretch/>
        </p:blipFill>
        <p:spPr>
          <a:xfrm>
            <a:off x="6188477" y="769848"/>
            <a:ext cx="940472" cy="886674"/>
          </a:xfrm>
          <a:prstGeom prst="rect">
            <a:avLst/>
          </a:prstGeom>
        </p:spPr>
      </p:pic>
      <p:pic>
        <p:nvPicPr>
          <p:cNvPr id="45" name="Picture 44" descr="A person in a suit and tie&#10;&#10;Description automatically generated">
            <a:extLst>
              <a:ext uri="{FF2B5EF4-FFF2-40B4-BE49-F238E27FC236}">
                <a16:creationId xmlns:a16="http://schemas.microsoft.com/office/drawing/2014/main" id="{166E9BBD-925D-C64A-4A7A-B6C164434E20}"/>
              </a:ext>
            </a:extLst>
          </p:cNvPr>
          <p:cNvPicPr>
            <a:picLocks noChangeAspect="1"/>
          </p:cNvPicPr>
          <p:nvPr/>
        </p:nvPicPr>
        <p:blipFill rotWithShape="1">
          <a:blip r:embed="rId6">
            <a:extLst>
              <a:ext uri="{28A0092B-C50C-407E-A947-70E740481C1C}">
                <a14:useLocalDpi xmlns:a14="http://schemas.microsoft.com/office/drawing/2010/main" val="0"/>
              </a:ext>
            </a:extLst>
          </a:blip>
          <a:srcRect l="35825" t="2431" r="36576" b="43302"/>
          <a:stretch/>
        </p:blipFill>
        <p:spPr>
          <a:xfrm>
            <a:off x="6176018" y="3429000"/>
            <a:ext cx="798222" cy="996759"/>
          </a:xfrm>
          <a:prstGeom prst="rect">
            <a:avLst/>
          </a:prstGeom>
        </p:spPr>
      </p:pic>
      <p:pic>
        <p:nvPicPr>
          <p:cNvPr id="6" name="Picture 5" descr="A person smiling at the camera&#10;&#10;Description automatically generated">
            <a:extLst>
              <a:ext uri="{FF2B5EF4-FFF2-40B4-BE49-F238E27FC236}">
                <a16:creationId xmlns:a16="http://schemas.microsoft.com/office/drawing/2014/main" id="{F818AA39-3A4E-0AA5-E3EE-FFF596FE4E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382" y="3663474"/>
            <a:ext cx="898432" cy="911868"/>
          </a:xfrm>
          <a:prstGeom prst="rect">
            <a:avLst/>
          </a:prstGeom>
        </p:spPr>
      </p:pic>
      <p:sp>
        <p:nvSpPr>
          <p:cNvPr id="3" name="TextBox 2">
            <a:extLst>
              <a:ext uri="{FF2B5EF4-FFF2-40B4-BE49-F238E27FC236}">
                <a16:creationId xmlns:a16="http://schemas.microsoft.com/office/drawing/2014/main" id="{802E96D0-D7D5-B50E-69B5-2C5DF1DEE065}"/>
              </a:ext>
            </a:extLst>
          </p:cNvPr>
          <p:cNvSpPr txBox="1"/>
          <p:nvPr/>
        </p:nvSpPr>
        <p:spPr>
          <a:xfrm>
            <a:off x="365758" y="530346"/>
            <a:ext cx="1030056" cy="369332"/>
          </a:xfrm>
          <a:prstGeom prst="rect">
            <a:avLst/>
          </a:prstGeom>
          <a:noFill/>
        </p:spPr>
        <p:txBody>
          <a:bodyPr wrap="square" rtlCol="0">
            <a:spAutoFit/>
          </a:bodyPr>
          <a:lstStyle/>
          <a:p>
            <a:endParaRPr lang="en-US" sz="900" dirty="0"/>
          </a:p>
          <a:p>
            <a:endParaRPr lang="en-US" sz="900" dirty="0"/>
          </a:p>
        </p:txBody>
      </p:sp>
      <p:pic>
        <p:nvPicPr>
          <p:cNvPr id="11" name="Picture 10" descr="A person smiling at the camera&#10;&#10;Description automatically generated">
            <a:extLst>
              <a:ext uri="{FF2B5EF4-FFF2-40B4-BE49-F238E27FC236}">
                <a16:creationId xmlns:a16="http://schemas.microsoft.com/office/drawing/2014/main" id="{7F8D9A2F-343F-2578-5234-25A6D03432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528" y="732403"/>
            <a:ext cx="824316" cy="1015924"/>
          </a:xfrm>
          <a:prstGeom prst="rect">
            <a:avLst/>
          </a:prstGeom>
        </p:spPr>
      </p:pic>
    </p:spTree>
    <p:extLst>
      <p:ext uri="{BB962C8B-B14F-4D97-AF65-F5344CB8AC3E}">
        <p14:creationId xmlns:p14="http://schemas.microsoft.com/office/powerpoint/2010/main" val="1914147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15FF8DF-0FF1-43B4-D9E9-533CBD233519}"/>
              </a:ext>
            </a:extLst>
          </p:cNvPr>
          <p:cNvGrpSpPr/>
          <p:nvPr/>
        </p:nvGrpSpPr>
        <p:grpSpPr>
          <a:xfrm>
            <a:off x="1726257" y="1338888"/>
            <a:ext cx="8269805" cy="4180224"/>
            <a:chOff x="1726257" y="1415832"/>
            <a:chExt cx="8269805" cy="4180224"/>
          </a:xfrm>
        </p:grpSpPr>
        <p:pic>
          <p:nvPicPr>
            <p:cNvPr id="10" name="Picture 9" descr="A white text in a blue circle&#10;&#10;Description automatically generated">
              <a:extLst>
                <a:ext uri="{FF2B5EF4-FFF2-40B4-BE49-F238E27FC236}">
                  <a16:creationId xmlns:a16="http://schemas.microsoft.com/office/drawing/2014/main" id="{F248092F-DE5A-93B0-3E95-018800356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257" y="1415832"/>
              <a:ext cx="4180224" cy="4180224"/>
            </a:xfrm>
            <a:prstGeom prst="rect">
              <a:avLst/>
            </a:prstGeom>
          </p:spPr>
        </p:pic>
        <p:grpSp>
          <p:nvGrpSpPr>
            <p:cNvPr id="5" name="Group 4">
              <a:extLst>
                <a:ext uri="{FF2B5EF4-FFF2-40B4-BE49-F238E27FC236}">
                  <a16:creationId xmlns:a16="http://schemas.microsoft.com/office/drawing/2014/main" id="{34736450-80FD-3C14-20CA-DAEB6D828A18}"/>
                </a:ext>
              </a:extLst>
            </p:cNvPr>
            <p:cNvGrpSpPr/>
            <p:nvPr/>
          </p:nvGrpSpPr>
          <p:grpSpPr>
            <a:xfrm>
              <a:off x="5906481" y="2875002"/>
              <a:ext cx="4089581" cy="1261884"/>
              <a:chOff x="5906481" y="2982724"/>
              <a:chExt cx="4089581" cy="1261884"/>
            </a:xfrm>
          </p:grpSpPr>
          <p:sp>
            <p:nvSpPr>
              <p:cNvPr id="4" name="TextBox 3">
                <a:extLst>
                  <a:ext uri="{FF2B5EF4-FFF2-40B4-BE49-F238E27FC236}">
                    <a16:creationId xmlns:a16="http://schemas.microsoft.com/office/drawing/2014/main" id="{2A89C67C-85D8-24F9-1F8F-8EDC3C47369A}"/>
                  </a:ext>
                </a:extLst>
              </p:cNvPr>
              <p:cNvSpPr txBox="1"/>
              <p:nvPr/>
            </p:nvSpPr>
            <p:spPr>
              <a:xfrm>
                <a:off x="5906481" y="2982724"/>
                <a:ext cx="1981633" cy="523220"/>
              </a:xfrm>
              <a:prstGeom prst="rect">
                <a:avLst/>
              </a:prstGeom>
              <a:noFill/>
            </p:spPr>
            <p:txBody>
              <a:bodyPr wrap="none" rtlCol="0">
                <a:spAutoFit/>
              </a:bodyPr>
              <a:lstStyle/>
              <a:p>
                <a:r>
                  <a:rPr lang="en-US" sz="2800" dirty="0">
                    <a:solidFill>
                      <a:schemeClr val="bg1"/>
                    </a:solidFill>
                    <a:latin typeface="Lato Semibold" panose="020F0502020204030203" pitchFamily="34" charset="0"/>
                    <a:ea typeface="Tahoma" panose="020B0604030504040204" pitchFamily="34" charset="0"/>
                    <a:cs typeface="Lato Semibold" panose="020F0502020204030203" pitchFamily="34" charset="0"/>
                  </a:rPr>
                  <a:t>Thank You.</a:t>
                </a:r>
              </a:p>
            </p:txBody>
          </p:sp>
          <p:sp>
            <p:nvSpPr>
              <p:cNvPr id="17" name="TextBox 16">
                <a:extLst>
                  <a:ext uri="{FF2B5EF4-FFF2-40B4-BE49-F238E27FC236}">
                    <a16:creationId xmlns:a16="http://schemas.microsoft.com/office/drawing/2014/main" id="{47A3D5F4-F8FD-C448-7D13-7B8B55D545CD}"/>
                  </a:ext>
                </a:extLst>
              </p:cNvPr>
              <p:cNvSpPr txBox="1"/>
              <p:nvPr/>
            </p:nvSpPr>
            <p:spPr>
              <a:xfrm>
                <a:off x="5906481" y="3505944"/>
                <a:ext cx="3889206" cy="369332"/>
              </a:xfrm>
              <a:prstGeom prst="rect">
                <a:avLst/>
              </a:prstGeom>
              <a:noFill/>
            </p:spPr>
            <p:txBody>
              <a:bodyPr wrap="none" rtlCol="0">
                <a:spAutoFit/>
              </a:bodyPr>
              <a:lstStyle/>
              <a:p>
                <a:r>
                  <a:rPr lang="en-US" i="1" dirty="0">
                    <a:solidFill>
                      <a:schemeClr val="bg1">
                        <a:alpha val="50000"/>
                      </a:schemeClr>
                    </a:solidFill>
                    <a:latin typeface="Lato" panose="020F0502020204030203" pitchFamily="34" charset="0"/>
                    <a:ea typeface="Tahoma" panose="020B0604030504040204" pitchFamily="34" charset="0"/>
                    <a:cs typeface="Lato" panose="020F0502020204030203" pitchFamily="34" charset="0"/>
                  </a:rPr>
                  <a:t>Learn more about us at </a:t>
                </a:r>
                <a:r>
                  <a:rPr lang="en-US" sz="1800" b="1" dirty="0">
                    <a:solidFill>
                      <a:srgbClr val="1CBAC8"/>
                    </a:solidFill>
                    <a:latin typeface="Lato" panose="020F0502020204030203" pitchFamily="34" charset="0"/>
                    <a:ea typeface="Tahoma" panose="020B0604030504040204" pitchFamily="34" charset="0"/>
                    <a:cs typeface="Lato" panose="020F0502020204030203" pitchFamily="34" charset="0"/>
                    <a:hlinkClick r:id="rId3">
                      <a:extLst>
                        <a:ext uri="{A12FA001-AC4F-418D-AE19-62706E023703}">
                          <ahyp:hlinkClr xmlns:ahyp="http://schemas.microsoft.com/office/drawing/2018/hyperlinkcolor" val="tx"/>
                        </a:ext>
                      </a:extLst>
                    </a:hlinkClick>
                  </a:rPr>
                  <a:t>mpbfund.com</a:t>
                </a:r>
                <a:endParaRPr lang="en-US" sz="1800" b="1" dirty="0">
                  <a:solidFill>
                    <a:srgbClr val="1CBAC8"/>
                  </a:solidFill>
                  <a:latin typeface="Lato" panose="020F0502020204030203" pitchFamily="34" charset="0"/>
                  <a:ea typeface="Tahoma" panose="020B0604030504040204" pitchFamily="34" charset="0"/>
                  <a:cs typeface="Lato" panose="020F0502020204030203" pitchFamily="34" charset="0"/>
                </a:endParaRPr>
              </a:p>
            </p:txBody>
          </p:sp>
          <p:sp>
            <p:nvSpPr>
              <p:cNvPr id="3" name="TextBox 2">
                <a:extLst>
                  <a:ext uri="{FF2B5EF4-FFF2-40B4-BE49-F238E27FC236}">
                    <a16:creationId xmlns:a16="http://schemas.microsoft.com/office/drawing/2014/main" id="{522D96C9-29DF-2F8D-6E3B-87D3745F42D9}"/>
                  </a:ext>
                </a:extLst>
              </p:cNvPr>
              <p:cNvSpPr txBox="1"/>
              <p:nvPr/>
            </p:nvSpPr>
            <p:spPr>
              <a:xfrm>
                <a:off x="5906481" y="3875276"/>
                <a:ext cx="4089581" cy="369332"/>
              </a:xfrm>
              <a:prstGeom prst="rect">
                <a:avLst/>
              </a:prstGeom>
              <a:noFill/>
            </p:spPr>
            <p:txBody>
              <a:bodyPr wrap="none" rtlCol="0">
                <a:spAutoFit/>
              </a:bodyPr>
              <a:lstStyle/>
              <a:p>
                <a:r>
                  <a:rPr lang="en-US" i="1" dirty="0">
                    <a:solidFill>
                      <a:schemeClr val="bg1">
                        <a:alpha val="50000"/>
                      </a:schemeClr>
                    </a:solidFill>
                    <a:latin typeface="Lato" panose="020F0502020204030203" pitchFamily="34" charset="0"/>
                    <a:ea typeface="Tahoma" panose="020B0604030504040204" pitchFamily="34" charset="0"/>
                    <a:cs typeface="Lato" panose="020F0502020204030203" pitchFamily="34" charset="0"/>
                  </a:rPr>
                  <a:t>Fund Contact: </a:t>
                </a:r>
                <a:r>
                  <a:rPr lang="en-US" b="1" dirty="0">
                    <a:solidFill>
                      <a:srgbClr val="1CBAC8"/>
                    </a:solidFill>
                    <a:latin typeface="Lato" panose="020F0502020204030203" pitchFamily="34" charset="0"/>
                    <a:ea typeface="Tahoma" panose="020B0604030504040204" pitchFamily="34" charset="0"/>
                    <a:cs typeface="Lato" panose="020F0502020204030203" pitchFamily="34" charset="0"/>
                  </a:rPr>
                  <a:t>jimporcari@comcast.net</a:t>
                </a:r>
                <a:endParaRPr lang="en-US" sz="1800" b="1" dirty="0">
                  <a:solidFill>
                    <a:srgbClr val="1CBAC8"/>
                  </a:solidFill>
                  <a:latin typeface="Lato" panose="020F0502020204030203" pitchFamily="34" charset="0"/>
                  <a:ea typeface="Tahoma" panose="020B0604030504040204" pitchFamily="34" charset="0"/>
                  <a:cs typeface="Lato" panose="020F0502020204030203" pitchFamily="34" charset="0"/>
                </a:endParaRPr>
              </a:p>
            </p:txBody>
          </p:sp>
        </p:grpSp>
      </p:grpSp>
    </p:spTree>
    <p:extLst>
      <p:ext uri="{BB962C8B-B14F-4D97-AF65-F5344CB8AC3E}">
        <p14:creationId xmlns:p14="http://schemas.microsoft.com/office/powerpoint/2010/main" val="3102972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6FC187-11AC-9CA3-7487-4897B2CD7B99}"/>
              </a:ext>
            </a:extLst>
          </p:cNvPr>
          <p:cNvPicPr>
            <a:picLocks noGrp="1" noRot="1" noChangeAspect="1" noMove="1" noResize="1" noEditPoints="1" noAdjustHandles="1" noChangeArrowheads="1" noChangeShapeType="1" noCrop="1"/>
          </p:cNvPicPr>
          <p:nvPr/>
        </p:nvPicPr>
        <p:blipFill rotWithShape="1">
          <a:blip r:embed="rId2">
            <a:extLst>
              <a:ext uri="{BEBA8EAE-BF5A-486C-A8C5-ECC9F3942E4B}">
                <a14:imgProps xmlns:a14="http://schemas.microsoft.com/office/drawing/2010/main">
                  <a14:imgLayer r:embed="rId3">
                    <a14:imgEffect>
                      <a14:artisticBlur radius="15"/>
                    </a14:imgEffect>
                    <a14:imgEffect>
                      <a14:saturation sat="120000"/>
                    </a14:imgEffect>
                    <a14:imgEffect>
                      <a14:brightnessContrast bright="-40000" contrast="-40000"/>
                    </a14:imgEffect>
                  </a14:imgLayer>
                </a14:imgProps>
              </a:ext>
              <a:ext uri="{28A0092B-C50C-407E-A947-70E740481C1C}">
                <a14:useLocalDpi xmlns:a14="http://schemas.microsoft.com/office/drawing/2010/main" val="0"/>
              </a:ext>
            </a:extLst>
          </a:blip>
          <a:srcRect t="14591" b="103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 name="Rectangle 1023">
            <a:extLst>
              <a:ext uri="{FF2B5EF4-FFF2-40B4-BE49-F238E27FC236}">
                <a16:creationId xmlns:a16="http://schemas.microsoft.com/office/drawing/2014/main" id="{1FC31CC5-72D3-33A2-CE32-A81A0684BCE4}"/>
              </a:ext>
            </a:extLst>
          </p:cNvPr>
          <p:cNvSpPr/>
          <p:nvPr/>
        </p:nvSpPr>
        <p:spPr>
          <a:xfrm>
            <a:off x="0" y="1152999"/>
            <a:ext cx="12192000" cy="5494021"/>
          </a:xfrm>
          <a:prstGeom prst="rect">
            <a:avLst/>
          </a:prstGeom>
          <a:gradFill flip="none" rotWithShape="1">
            <a:gsLst>
              <a:gs pos="0">
                <a:srgbClr val="000000">
                  <a:alpha val="70000"/>
                </a:srgbClr>
              </a:gs>
              <a:gs pos="100000">
                <a:srgbClr val="000000">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25" name="Group 1024">
            <a:extLst>
              <a:ext uri="{FF2B5EF4-FFF2-40B4-BE49-F238E27FC236}">
                <a16:creationId xmlns:a16="http://schemas.microsoft.com/office/drawing/2014/main" id="{933D6410-58AC-E833-1010-4F5277358679}"/>
              </a:ext>
            </a:extLst>
          </p:cNvPr>
          <p:cNvGrpSpPr/>
          <p:nvPr/>
        </p:nvGrpSpPr>
        <p:grpSpPr>
          <a:xfrm>
            <a:off x="4432412" y="266567"/>
            <a:ext cx="3704861" cy="2212492"/>
            <a:chOff x="4497017" y="971716"/>
            <a:chExt cx="3704861" cy="2212492"/>
          </a:xfrm>
        </p:grpSpPr>
        <p:pic>
          <p:nvPicPr>
            <p:cNvPr id="62" name="Picture 61">
              <a:extLst>
                <a:ext uri="{FF2B5EF4-FFF2-40B4-BE49-F238E27FC236}">
                  <a16:creationId xmlns:a16="http://schemas.microsoft.com/office/drawing/2014/main" id="{8553E355-6C47-166C-2ED5-C7F9E851EF39}"/>
                </a:ext>
              </a:extLst>
            </p:cNvPr>
            <p:cNvPicPr>
              <a:picLocks noChangeAspect="1"/>
            </p:cNvPicPr>
            <p:nvPr/>
          </p:nvPicPr>
          <p:blipFill>
            <a:blip r:embed="rId4"/>
            <a:stretch>
              <a:fillRect/>
            </a:stretch>
          </p:blipFill>
          <p:spPr>
            <a:xfrm>
              <a:off x="4872549" y="971716"/>
              <a:ext cx="2228240" cy="2212492"/>
            </a:xfrm>
            <a:prstGeom prst="rect">
              <a:avLst/>
            </a:prstGeom>
          </p:spPr>
        </p:pic>
        <p:sp>
          <p:nvSpPr>
            <p:cNvPr id="2" name="TextBox 1">
              <a:extLst>
                <a:ext uri="{FF2B5EF4-FFF2-40B4-BE49-F238E27FC236}">
                  <a16:creationId xmlns:a16="http://schemas.microsoft.com/office/drawing/2014/main" id="{5184939B-CF90-EEA6-B4E2-68164445AE2E}"/>
                </a:ext>
              </a:extLst>
            </p:cNvPr>
            <p:cNvSpPr txBox="1"/>
            <p:nvPr/>
          </p:nvSpPr>
          <p:spPr>
            <a:xfrm>
              <a:off x="4497017" y="1526301"/>
              <a:ext cx="370486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Cormorant Infant Medium" pitchFamily="2" charset="0"/>
                  <a:ea typeface="Cormorant Infant Medium" pitchFamily="2" charset="0"/>
                  <a:cs typeface="+mn-cs"/>
                </a:rPr>
                <a:t>Why We Do This</a:t>
              </a:r>
            </a:p>
          </p:txBody>
        </p:sp>
      </p:grpSp>
      <p:sp>
        <p:nvSpPr>
          <p:cNvPr id="4" name="TextBox 3">
            <a:extLst>
              <a:ext uri="{FF2B5EF4-FFF2-40B4-BE49-F238E27FC236}">
                <a16:creationId xmlns:a16="http://schemas.microsoft.com/office/drawing/2014/main" id="{C7E93187-9AED-829C-C63F-451E6A7282BF}"/>
              </a:ext>
            </a:extLst>
          </p:cNvPr>
          <p:cNvSpPr txBox="1"/>
          <p:nvPr/>
        </p:nvSpPr>
        <p:spPr>
          <a:xfrm>
            <a:off x="1669774" y="1707847"/>
            <a:ext cx="9044609" cy="3987245"/>
          </a:xfrm>
          <a:prstGeom prst="rect">
            <a:avLst/>
          </a:prstGeom>
          <a:noFill/>
        </p:spPr>
        <p:txBody>
          <a:bodyPr wrap="square" anchor="ctr">
            <a:spAutoFit/>
          </a:bodyPr>
          <a:lstStyle/>
          <a:p>
            <a:pPr marL="63500" marR="0">
              <a:lnSpc>
                <a:spcPct val="115000"/>
              </a:lnSpc>
              <a:spcBef>
                <a:spcPts val="0"/>
              </a:spcBef>
              <a:spcAft>
                <a:spcPts val="0"/>
              </a:spcAft>
            </a:pPr>
            <a:r>
              <a:rPr lang="en-US" sz="1600" dirty="0">
                <a:solidFill>
                  <a:schemeClr val="bg1"/>
                </a:solidFill>
                <a:effectLst/>
                <a:latin typeface="Arial" panose="020B0604020202020204" pitchFamily="34" charset="0"/>
                <a:ea typeface="Arial" panose="020B0604020202020204" pitchFamily="34" charset="0"/>
              </a:rPr>
              <a:t>In</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1969,</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Mary</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Davis</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Porcari</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lost</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the</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youngest</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of</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her</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five</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children,</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Mary</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Elizabeth,</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to</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a rare genetic disorder. Following this tragedy, Mary was determined to become a Registered Nurse – like her mother before her.</a:t>
            </a:r>
          </a:p>
          <a:p>
            <a:pPr marL="0" marR="0">
              <a:spcBef>
                <a:spcPts val="205"/>
              </a:spcBef>
              <a:spcAft>
                <a:spcPts val="0"/>
              </a:spcAft>
            </a:pPr>
            <a:r>
              <a:rPr lang="en-US" sz="1600" dirty="0">
                <a:solidFill>
                  <a:schemeClr val="bg1"/>
                </a:solidFill>
                <a:effectLst/>
                <a:latin typeface="Arial" panose="020B0604020202020204" pitchFamily="34" charset="0"/>
                <a:ea typeface="Arial" panose="020B0604020202020204" pitchFamily="34" charset="0"/>
              </a:rPr>
              <a:t> </a:t>
            </a:r>
          </a:p>
          <a:p>
            <a:pPr marL="63500" marR="0">
              <a:lnSpc>
                <a:spcPct val="115000"/>
              </a:lnSpc>
              <a:spcBef>
                <a:spcPts val="0"/>
              </a:spcBef>
              <a:spcAft>
                <a:spcPts val="0"/>
              </a:spcAft>
            </a:pPr>
            <a:r>
              <a:rPr lang="en-US" sz="1600" dirty="0">
                <a:solidFill>
                  <a:schemeClr val="bg1"/>
                </a:solidFill>
                <a:effectLst/>
                <a:latin typeface="Arial" panose="020B0604020202020204" pitchFamily="34" charset="0"/>
                <a:ea typeface="Arial" panose="020B0604020202020204" pitchFamily="34" charset="0"/>
              </a:rPr>
              <a:t>While raising her surviving children at home, Mary enrolled in the nursing program at Monroe</a:t>
            </a:r>
            <a:r>
              <a:rPr lang="en-US" sz="1600" spc="-4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Community</a:t>
            </a:r>
            <a:r>
              <a:rPr lang="en-US" sz="1600" spc="-4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College</a:t>
            </a:r>
            <a:r>
              <a:rPr lang="en-US" sz="1600" spc="-4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in</a:t>
            </a:r>
            <a:r>
              <a:rPr lang="en-US" sz="1600" spc="-4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Rochester,</a:t>
            </a:r>
            <a:r>
              <a:rPr lang="en-US" sz="1600" spc="-4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N.Y.,</a:t>
            </a:r>
            <a:r>
              <a:rPr lang="en-US" sz="1600" spc="-4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studying</a:t>
            </a:r>
            <a:r>
              <a:rPr lang="en-US" sz="1600" spc="-4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nights,</a:t>
            </a:r>
            <a:r>
              <a:rPr lang="en-US" sz="1600" spc="-4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weekends</a:t>
            </a:r>
            <a:r>
              <a:rPr lang="en-US" sz="1600" spc="-4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and</a:t>
            </a:r>
            <a:r>
              <a:rPr lang="en-US" sz="1600" spc="-4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holidays to earn her RN in 1972. Mary went on to a career as a Medical-Surgical nurse, also volunteering at local non-profits when time allowed.</a:t>
            </a:r>
          </a:p>
          <a:p>
            <a:pPr marL="0" marR="0">
              <a:spcBef>
                <a:spcPts val="205"/>
              </a:spcBef>
              <a:spcAft>
                <a:spcPts val="0"/>
              </a:spcAft>
            </a:pPr>
            <a:r>
              <a:rPr lang="en-US" sz="1600" dirty="0">
                <a:solidFill>
                  <a:schemeClr val="bg1"/>
                </a:solidFill>
                <a:effectLst/>
                <a:latin typeface="Arial" panose="020B0604020202020204" pitchFamily="34" charset="0"/>
                <a:ea typeface="Arial" panose="020B0604020202020204" pitchFamily="34" charset="0"/>
              </a:rPr>
              <a:t> </a:t>
            </a:r>
          </a:p>
          <a:p>
            <a:pPr marL="105410" marR="0">
              <a:spcBef>
                <a:spcPts val="0"/>
              </a:spcBef>
              <a:spcAft>
                <a:spcPts val="0"/>
              </a:spcAft>
            </a:pPr>
            <a:r>
              <a:rPr lang="en-US" sz="1600" dirty="0">
                <a:solidFill>
                  <a:schemeClr val="bg1"/>
                </a:solidFill>
                <a:effectLst/>
                <a:latin typeface="Arial" panose="020B0604020202020204" pitchFamily="34" charset="0"/>
                <a:ea typeface="Arial" panose="020B0604020202020204" pitchFamily="34" charset="0"/>
              </a:rPr>
              <a:t>Remarried, Mary Porcari Brady retired in 2000, passing unexpectedly in </a:t>
            </a:r>
            <a:r>
              <a:rPr lang="en-US" sz="1600" spc="-10" dirty="0">
                <a:solidFill>
                  <a:schemeClr val="bg1"/>
                </a:solidFill>
                <a:effectLst/>
                <a:latin typeface="Arial" panose="020B0604020202020204" pitchFamily="34" charset="0"/>
                <a:ea typeface="Arial" panose="020B0604020202020204" pitchFamily="34" charset="0"/>
              </a:rPr>
              <a:t>2001.</a:t>
            </a:r>
            <a:endParaRPr lang="en-US" sz="1600" dirty="0">
              <a:solidFill>
                <a:schemeClr val="bg1"/>
              </a:solidFill>
              <a:effectLst/>
              <a:latin typeface="Arial" panose="020B0604020202020204" pitchFamily="34" charset="0"/>
              <a:ea typeface="Arial" panose="020B0604020202020204" pitchFamily="34" charset="0"/>
            </a:endParaRPr>
          </a:p>
          <a:p>
            <a:pPr marL="0" marR="0">
              <a:spcBef>
                <a:spcPts val="415"/>
              </a:spcBef>
              <a:spcAft>
                <a:spcPts val="0"/>
              </a:spcAft>
            </a:pPr>
            <a:r>
              <a:rPr lang="en-US" sz="1600" dirty="0">
                <a:solidFill>
                  <a:schemeClr val="bg1"/>
                </a:solidFill>
                <a:effectLst/>
                <a:latin typeface="Arial" panose="020B0604020202020204" pitchFamily="34" charset="0"/>
                <a:ea typeface="Arial" panose="020B0604020202020204" pitchFamily="34" charset="0"/>
              </a:rPr>
              <a:t> </a:t>
            </a:r>
          </a:p>
          <a:p>
            <a:pPr marL="63500" marR="64770">
              <a:lnSpc>
                <a:spcPct val="115000"/>
              </a:lnSpc>
              <a:spcBef>
                <a:spcPts val="0"/>
              </a:spcBef>
              <a:spcAft>
                <a:spcPts val="0"/>
              </a:spcAft>
            </a:pPr>
            <a:r>
              <a:rPr lang="en-US" sz="1600" dirty="0">
                <a:solidFill>
                  <a:schemeClr val="bg1"/>
                </a:solidFill>
                <a:effectLst/>
                <a:latin typeface="Arial" panose="020B0604020202020204" pitchFamily="34" charset="0"/>
                <a:ea typeface="Arial" panose="020B0604020202020204" pitchFamily="34" charset="0"/>
              </a:rPr>
              <a:t>With their late Mom’s lessons of service and committing to something larger than oneself in mind, in 2005 her four surviving children approached the Monroe Community College</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School</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of</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Nursing</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and</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asked</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them</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to</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identify</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an</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unmet</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need.</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In</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2006,</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the</a:t>
            </a:r>
            <a:r>
              <a:rPr lang="en-US" sz="1600" spc="-15" dirty="0">
                <a:solidFill>
                  <a:schemeClr val="bg1"/>
                </a:solidFill>
                <a:effectLst/>
                <a:latin typeface="Arial" panose="020B0604020202020204" pitchFamily="34" charset="0"/>
                <a:ea typeface="Arial" panose="020B0604020202020204" pitchFamily="34" charset="0"/>
              </a:rPr>
              <a:t> </a:t>
            </a:r>
            <a:r>
              <a:rPr lang="en-US" sz="1600" dirty="0">
                <a:solidFill>
                  <a:schemeClr val="bg1"/>
                </a:solidFill>
                <a:effectLst/>
                <a:latin typeface="Arial" panose="020B0604020202020204" pitchFamily="34" charset="0"/>
                <a:ea typeface="Arial" panose="020B0604020202020204" pitchFamily="34" charset="0"/>
              </a:rPr>
              <a:t>MPB Fund was born.</a:t>
            </a:r>
          </a:p>
        </p:txBody>
      </p:sp>
      <p:sp>
        <p:nvSpPr>
          <p:cNvPr id="3" name="TextBox 2">
            <a:extLst>
              <a:ext uri="{FF2B5EF4-FFF2-40B4-BE49-F238E27FC236}">
                <a16:creationId xmlns:a16="http://schemas.microsoft.com/office/drawing/2014/main" id="{3D90D29B-9627-B255-CAA9-76463547A06D}"/>
              </a:ext>
            </a:extLst>
          </p:cNvPr>
          <p:cNvSpPr txBox="1"/>
          <p:nvPr/>
        </p:nvSpPr>
        <p:spPr>
          <a:xfrm>
            <a:off x="11734800" y="6400800"/>
            <a:ext cx="258404" cy="246221"/>
          </a:xfrm>
          <a:prstGeom prst="rect">
            <a:avLst/>
          </a:prstGeom>
          <a:noFill/>
        </p:spPr>
        <p:txBody>
          <a:bodyPr wrap="none" rtlCol="0">
            <a:spAutoFit/>
          </a:bodyPr>
          <a:lstStyle/>
          <a:p>
            <a:pPr algn="r"/>
            <a:r>
              <a:rPr lang="en-US" sz="1000" dirty="0">
                <a:solidFill>
                  <a:schemeClr val="bg1">
                    <a:alpha val="50000"/>
                  </a:schemeClr>
                </a:solidFill>
                <a:latin typeface="Lato" panose="020F0502020204030203" pitchFamily="34" charset="0"/>
                <a:ea typeface="Tahoma" panose="020B0604030504040204" pitchFamily="34" charset="0"/>
                <a:cs typeface="Lato" panose="020F0502020204030203" pitchFamily="34" charset="0"/>
              </a:rPr>
              <a:t>2</a:t>
            </a:r>
          </a:p>
        </p:txBody>
      </p:sp>
      <p:pic>
        <p:nvPicPr>
          <p:cNvPr id="5" name="Picture 4" descr="A white text in a blue circle&#10;&#10;Description automatically generated">
            <a:extLst>
              <a:ext uri="{FF2B5EF4-FFF2-40B4-BE49-F238E27FC236}">
                <a16:creationId xmlns:a16="http://schemas.microsoft.com/office/drawing/2014/main" id="{1784E313-49FD-6730-14A4-2243DE524D96}"/>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a:stretch/>
        </p:blipFill>
        <p:spPr>
          <a:xfrm>
            <a:off x="198796" y="6400799"/>
            <a:ext cx="553014" cy="246221"/>
          </a:xfrm>
          <a:prstGeom prst="rect">
            <a:avLst/>
          </a:prstGeom>
        </p:spPr>
      </p:pic>
      <p:sp>
        <p:nvSpPr>
          <p:cNvPr id="6" name="TextBox 5">
            <a:extLst>
              <a:ext uri="{FF2B5EF4-FFF2-40B4-BE49-F238E27FC236}">
                <a16:creationId xmlns:a16="http://schemas.microsoft.com/office/drawing/2014/main" id="{361A8F5A-0C83-FAFE-8EAC-F6F09D5657BE}"/>
              </a:ext>
            </a:extLst>
          </p:cNvPr>
          <p:cNvSpPr txBox="1"/>
          <p:nvPr/>
        </p:nvSpPr>
        <p:spPr>
          <a:xfrm>
            <a:off x="2514600" y="6010435"/>
            <a:ext cx="7162800" cy="321242"/>
          </a:xfrm>
          <a:prstGeom prst="rect">
            <a:avLst/>
          </a:prstGeom>
          <a:noFill/>
        </p:spPr>
        <p:txBody>
          <a:bodyPr wrap="square"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alpha val="50000"/>
                  </a:prstClr>
                </a:solidFill>
                <a:effectLst/>
                <a:uLnTx/>
                <a:uFillTx/>
                <a:latin typeface="Lato" panose="020F0502020204030203" pitchFamily="34" charset="0"/>
                <a:ea typeface="Tahoma" panose="020B0604030504040204" pitchFamily="34" charset="0"/>
                <a:cs typeface="Lato" panose="020F0502020204030203" pitchFamily="34" charset="0"/>
              </a:rPr>
              <a:t>For more information, please visit us at </a:t>
            </a:r>
            <a:r>
              <a:rPr lang="en-US" sz="1400" dirty="0">
                <a:solidFill>
                  <a:srgbClr val="1CBAC8"/>
                </a:solidFill>
                <a:latin typeface="Lato" panose="020F0502020204030203" pitchFamily="34" charset="0"/>
                <a:ea typeface="Tahoma" panose="020B0604030504040204" pitchFamily="34" charset="0"/>
                <a:cs typeface="Lato" panose="020F0502020204030203" pitchFamily="34" charset="0"/>
                <a:hlinkClick r:id="rId6">
                  <a:extLst>
                    <a:ext uri="{A12FA001-AC4F-418D-AE19-62706E023703}">
                      <ahyp:hlinkClr xmlns:ahyp="http://schemas.microsoft.com/office/drawing/2018/hyperlinkcolor" val="tx"/>
                    </a:ext>
                  </a:extLst>
                </a:hlinkClick>
              </a:rPr>
              <a:t>mpbfund.com</a:t>
            </a:r>
            <a:endParaRPr kumimoji="0" lang="en-US" sz="1400" b="0" i="0"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endParaRPr>
          </a:p>
        </p:txBody>
      </p:sp>
    </p:spTree>
    <p:extLst>
      <p:ext uri="{BB962C8B-B14F-4D97-AF65-F5344CB8AC3E}">
        <p14:creationId xmlns:p14="http://schemas.microsoft.com/office/powerpoint/2010/main" val="1014221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6FC187-11AC-9CA3-7487-4897B2CD7B99}"/>
              </a:ext>
            </a:extLst>
          </p:cNvPr>
          <p:cNvPicPr>
            <a:picLocks noGrp="1" noRot="1" noChangeAspect="1" noMove="1" noResize="1" noEditPoints="1" noAdjustHandles="1" noChangeArrowheads="1" noChangeShapeType="1" noCrop="1"/>
          </p:cNvPicPr>
          <p:nvPr/>
        </p:nvPicPr>
        <p:blipFill rotWithShape="1">
          <a:blip r:embed="rId2">
            <a:extLst>
              <a:ext uri="{BEBA8EAE-BF5A-486C-A8C5-ECC9F3942E4B}">
                <a14:imgProps xmlns:a14="http://schemas.microsoft.com/office/drawing/2010/main">
                  <a14:imgLayer r:embed="rId3">
                    <a14:imgEffect>
                      <a14:artisticBlur radius="15"/>
                    </a14:imgEffect>
                    <a14:imgEffect>
                      <a14:saturation sat="120000"/>
                    </a14:imgEffect>
                    <a14:imgEffect>
                      <a14:brightnessContrast bright="-40000" contrast="-40000"/>
                    </a14:imgEffect>
                  </a14:imgLayer>
                </a14:imgProps>
              </a:ext>
              <a:ext uri="{28A0092B-C50C-407E-A947-70E740481C1C}">
                <a14:useLocalDpi xmlns:a14="http://schemas.microsoft.com/office/drawing/2010/main" val="0"/>
              </a:ext>
            </a:extLst>
          </a:blip>
          <a:srcRect t="14591" b="103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 name="Rectangle 1023">
            <a:extLst>
              <a:ext uri="{FF2B5EF4-FFF2-40B4-BE49-F238E27FC236}">
                <a16:creationId xmlns:a16="http://schemas.microsoft.com/office/drawing/2014/main" id="{1FC31CC5-72D3-33A2-CE32-A81A0684BCE4}"/>
              </a:ext>
            </a:extLst>
          </p:cNvPr>
          <p:cNvSpPr/>
          <p:nvPr/>
        </p:nvSpPr>
        <p:spPr>
          <a:xfrm>
            <a:off x="0" y="1483186"/>
            <a:ext cx="12192000" cy="5494021"/>
          </a:xfrm>
          <a:prstGeom prst="rect">
            <a:avLst/>
          </a:prstGeom>
          <a:gradFill flip="none" rotWithShape="1">
            <a:gsLst>
              <a:gs pos="0">
                <a:srgbClr val="000000">
                  <a:alpha val="70000"/>
                </a:srgbClr>
              </a:gs>
              <a:gs pos="100000">
                <a:srgbClr val="000000">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25" name="Group 1024">
            <a:extLst>
              <a:ext uri="{FF2B5EF4-FFF2-40B4-BE49-F238E27FC236}">
                <a16:creationId xmlns:a16="http://schemas.microsoft.com/office/drawing/2014/main" id="{933D6410-58AC-E833-1010-4F5277358679}"/>
              </a:ext>
            </a:extLst>
          </p:cNvPr>
          <p:cNvGrpSpPr/>
          <p:nvPr/>
        </p:nvGrpSpPr>
        <p:grpSpPr>
          <a:xfrm>
            <a:off x="3402466" y="159747"/>
            <a:ext cx="5069016" cy="2212492"/>
            <a:chOff x="3695671" y="971716"/>
            <a:chExt cx="5069016" cy="2212492"/>
          </a:xfrm>
        </p:grpSpPr>
        <p:pic>
          <p:nvPicPr>
            <p:cNvPr id="62" name="Picture 61">
              <a:extLst>
                <a:ext uri="{FF2B5EF4-FFF2-40B4-BE49-F238E27FC236}">
                  <a16:creationId xmlns:a16="http://schemas.microsoft.com/office/drawing/2014/main" id="{8553E355-6C47-166C-2ED5-C7F9E851EF39}"/>
                </a:ext>
              </a:extLst>
            </p:cNvPr>
            <p:cNvPicPr>
              <a:picLocks noChangeAspect="1"/>
            </p:cNvPicPr>
            <p:nvPr/>
          </p:nvPicPr>
          <p:blipFill>
            <a:blip r:embed="rId4"/>
            <a:stretch>
              <a:fillRect/>
            </a:stretch>
          </p:blipFill>
          <p:spPr>
            <a:xfrm>
              <a:off x="4872549" y="971716"/>
              <a:ext cx="2228240" cy="2212492"/>
            </a:xfrm>
            <a:prstGeom prst="rect">
              <a:avLst/>
            </a:prstGeom>
          </p:spPr>
        </p:pic>
        <p:sp>
          <p:nvSpPr>
            <p:cNvPr id="2" name="TextBox 1">
              <a:extLst>
                <a:ext uri="{FF2B5EF4-FFF2-40B4-BE49-F238E27FC236}">
                  <a16:creationId xmlns:a16="http://schemas.microsoft.com/office/drawing/2014/main" id="{5184939B-CF90-EEA6-B4E2-68164445AE2E}"/>
                </a:ext>
              </a:extLst>
            </p:cNvPr>
            <p:cNvSpPr txBox="1"/>
            <p:nvPr/>
          </p:nvSpPr>
          <p:spPr>
            <a:xfrm>
              <a:off x="3695671" y="1760853"/>
              <a:ext cx="506901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uLnTx/>
                  <a:uFillTx/>
                  <a:latin typeface="Cormorant Infant Medium" pitchFamily="2" charset="0"/>
                  <a:ea typeface="Cormorant Infant Medium" pitchFamily="2" charset="0"/>
                  <a:cs typeface="+mn-cs"/>
                </a:rPr>
                <a:t>MISSION</a:t>
              </a:r>
              <a:r>
                <a:rPr kumimoji="0" lang="en-US" sz="4000" b="0" i="0" u="none" strike="noStrike" kern="1200" cap="none" spc="0" normalizeH="0" baseline="0" noProof="0" dirty="0">
                  <a:ln>
                    <a:noFill/>
                  </a:ln>
                  <a:solidFill>
                    <a:prstClr val="white"/>
                  </a:solidFill>
                  <a:effectLst/>
                  <a:uLnTx/>
                  <a:uFillTx/>
                  <a:latin typeface="Cormorant Infant Medium" pitchFamily="2" charset="0"/>
                  <a:ea typeface="Cormorant Infant Medium" pitchFamily="2" charset="0"/>
                  <a:cs typeface="+mn-cs"/>
                </a:rPr>
                <a:t> </a:t>
              </a:r>
              <a:r>
                <a:rPr kumimoji="0" lang="en-US" sz="4000" i="0" u="none" strike="noStrike" kern="1200" cap="none" spc="0" normalizeH="0" baseline="0" noProof="0" dirty="0">
                  <a:ln>
                    <a:noFill/>
                  </a:ln>
                  <a:solidFill>
                    <a:prstClr val="white"/>
                  </a:solidFill>
                  <a:effectLst/>
                  <a:uLnTx/>
                  <a:uFillTx/>
                  <a:latin typeface="Cormorant Infant Medium" pitchFamily="2" charset="0"/>
                  <a:ea typeface="Cormorant Infant Medium" pitchFamily="2" charset="0"/>
                  <a:cs typeface="+mn-cs"/>
                </a:rPr>
                <a:t>&amp;</a:t>
              </a:r>
              <a:r>
                <a:rPr kumimoji="0" lang="en-US" sz="4000" b="0" i="0" u="none" strike="noStrike" kern="1200" cap="none" spc="0" normalizeH="0" baseline="0" noProof="0" dirty="0">
                  <a:ln>
                    <a:noFill/>
                  </a:ln>
                  <a:solidFill>
                    <a:prstClr val="white"/>
                  </a:solidFill>
                  <a:effectLst/>
                  <a:uLnTx/>
                  <a:uFillTx/>
                  <a:latin typeface="Cormorant Infant Medium" pitchFamily="2" charset="0"/>
                  <a:ea typeface="Cormorant Infant Medium" pitchFamily="2" charset="0"/>
                  <a:cs typeface="+mn-cs"/>
                </a:rPr>
                <a:t> </a:t>
              </a:r>
              <a:r>
                <a:rPr kumimoji="0" lang="en-US" sz="4000" i="0" u="none" strike="noStrike" kern="1200" cap="none" spc="0" normalizeH="0" baseline="0" noProof="0" dirty="0">
                  <a:ln>
                    <a:noFill/>
                  </a:ln>
                  <a:solidFill>
                    <a:prstClr val="white"/>
                  </a:solidFill>
                  <a:effectLst/>
                  <a:uLnTx/>
                  <a:uFillTx/>
                  <a:latin typeface="Cormorant Infant Medium" pitchFamily="2" charset="0"/>
                  <a:ea typeface="Cormorant Infant Medium" pitchFamily="2" charset="0"/>
                  <a:cs typeface="+mn-cs"/>
                </a:rPr>
                <a:t>PURPOSE</a:t>
              </a:r>
            </a:p>
          </p:txBody>
        </p:sp>
      </p:grpSp>
      <p:sp>
        <p:nvSpPr>
          <p:cNvPr id="4" name="TextBox 3">
            <a:extLst>
              <a:ext uri="{FF2B5EF4-FFF2-40B4-BE49-F238E27FC236}">
                <a16:creationId xmlns:a16="http://schemas.microsoft.com/office/drawing/2014/main" id="{C7E93187-9AED-829C-C63F-451E6A7282BF}"/>
              </a:ext>
            </a:extLst>
          </p:cNvPr>
          <p:cNvSpPr txBox="1"/>
          <p:nvPr/>
        </p:nvSpPr>
        <p:spPr>
          <a:xfrm>
            <a:off x="2514600" y="1617861"/>
            <a:ext cx="7528340" cy="4013984"/>
          </a:xfrm>
          <a:prstGeom prst="rect">
            <a:avLst/>
          </a:prstGeom>
          <a:noFill/>
        </p:spPr>
        <p:txBody>
          <a:bodyPr wrap="square"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rPr>
              <a:t>The </a:t>
            </a:r>
            <a:r>
              <a:rPr kumimoji="0" lang="en-US" sz="1800" b="1" i="0" u="none"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rPr>
              <a:t>Mary Porcari Brady Fund </a:t>
            </a:r>
            <a:r>
              <a:rPr lang="en-US" dirty="0">
                <a:solidFill>
                  <a:prstClr val="white"/>
                </a:solidFill>
                <a:latin typeface="Lato" panose="020F0502020204030203" pitchFamily="34" charset="0"/>
                <a:ea typeface="Tahoma" panose="020B0604030504040204" pitchFamily="34" charset="0"/>
                <a:cs typeface="Lato" panose="020F0502020204030203" pitchFamily="34" charset="0"/>
              </a:rPr>
              <a:t>is a 501(c)3 Charitable Organization </a:t>
            </a:r>
            <a:r>
              <a:rPr kumimoji="0" lang="en-US" sz="1800" b="0"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rPr>
              <a:t>established in 2006 at Monroe Community College with a $250,000 seed grant from Mary’s surviving children.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rPr>
              <a:t>Designed into that commitment was a caveat that </a:t>
            </a:r>
            <a:r>
              <a:rPr kumimoji="0" lang="en-US" sz="1600" b="1" i="0" u="none"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rPr>
              <a:t>100% of all funds be used to assist student nurses</a:t>
            </a:r>
            <a:r>
              <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rPr>
              <a:t>, with all overhead and administrative costs donated by the Fund Managers, and managed entirely by the Nursing School faculty.</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US" sz="1600" dirty="0">
              <a:solidFill>
                <a:prstClr val="white"/>
              </a:solidFill>
              <a:latin typeface="Lato" panose="020F0502020204030203" pitchFamily="34" charset="0"/>
              <a:ea typeface="Tahoma" panose="020B0604030504040204" pitchFamily="34" charset="0"/>
              <a:cs typeface="Lato" panose="020F0502020204030203"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sz="1600" b="1" dirty="0">
                <a:solidFill>
                  <a:prstClr val="white"/>
                </a:solidFill>
                <a:latin typeface="Lato" panose="020F0502020204030203" pitchFamily="34" charset="0"/>
                <a:ea typeface="Tahoma" panose="020B0604030504040204" pitchFamily="34" charset="0"/>
                <a:cs typeface="Lato" panose="020F0502020204030203" pitchFamily="34" charset="0"/>
              </a:rPr>
              <a:t>Also:</a:t>
            </a:r>
            <a:endParaRPr kumimoji="0" lang="en-US" sz="1600"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rPr>
              <a:t>All donations are confidential unless donor wishes otherwise</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600" dirty="0">
                <a:solidFill>
                  <a:prstClr val="white"/>
                </a:solidFill>
                <a:latin typeface="Lato" panose="020F0502020204030203" pitchFamily="34" charset="0"/>
                <a:ea typeface="Tahoma" panose="020B0604030504040204" pitchFamily="34" charset="0"/>
                <a:cs typeface="Lato" panose="020F0502020204030203" pitchFamily="34" charset="0"/>
              </a:rPr>
              <a:t>We do not solicit donors for other purposes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600" dirty="0">
                <a:solidFill>
                  <a:prstClr val="white"/>
                </a:solidFill>
                <a:latin typeface="Lato" panose="020F0502020204030203" pitchFamily="34" charset="0"/>
                <a:ea typeface="Tahoma" panose="020B0604030504040204" pitchFamily="34" charset="0"/>
                <a:cs typeface="Lato" panose="020F0502020204030203" pitchFamily="34" charset="0"/>
              </a:rPr>
              <a:t>Donations can be designated in honor of an individual, family or organization</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600" dirty="0">
                <a:solidFill>
                  <a:prstClr val="white"/>
                </a:solidFill>
                <a:latin typeface="Lato" panose="020F0502020204030203" pitchFamily="34" charset="0"/>
                <a:ea typeface="Tahoma" panose="020B0604030504040204" pitchFamily="34" charset="0"/>
                <a:cs typeface="Lato" panose="020F0502020204030203" pitchFamily="34" charset="0"/>
              </a:rPr>
              <a:t>We  do not sell or share donor information, ever</a:t>
            </a:r>
          </a:p>
        </p:txBody>
      </p:sp>
      <p:sp>
        <p:nvSpPr>
          <p:cNvPr id="3" name="TextBox 2">
            <a:extLst>
              <a:ext uri="{FF2B5EF4-FFF2-40B4-BE49-F238E27FC236}">
                <a16:creationId xmlns:a16="http://schemas.microsoft.com/office/drawing/2014/main" id="{3D90D29B-9627-B255-CAA9-76463547A06D}"/>
              </a:ext>
            </a:extLst>
          </p:cNvPr>
          <p:cNvSpPr txBox="1"/>
          <p:nvPr/>
        </p:nvSpPr>
        <p:spPr>
          <a:xfrm>
            <a:off x="11734800" y="6400800"/>
            <a:ext cx="258404" cy="246221"/>
          </a:xfrm>
          <a:prstGeom prst="rect">
            <a:avLst/>
          </a:prstGeom>
          <a:noFill/>
        </p:spPr>
        <p:txBody>
          <a:bodyPr wrap="none" rtlCol="0">
            <a:spAutoFit/>
          </a:bodyPr>
          <a:lstStyle/>
          <a:p>
            <a:pPr algn="r"/>
            <a:r>
              <a:rPr lang="en-US" sz="1000" dirty="0">
                <a:solidFill>
                  <a:schemeClr val="bg1">
                    <a:alpha val="50000"/>
                  </a:schemeClr>
                </a:solidFill>
                <a:latin typeface="Lato" panose="020F0502020204030203" pitchFamily="34" charset="0"/>
                <a:ea typeface="Tahoma" panose="020B0604030504040204" pitchFamily="34" charset="0"/>
                <a:cs typeface="Lato" panose="020F0502020204030203" pitchFamily="34" charset="0"/>
              </a:rPr>
              <a:t>2</a:t>
            </a:r>
          </a:p>
        </p:txBody>
      </p:sp>
      <p:pic>
        <p:nvPicPr>
          <p:cNvPr id="5" name="Picture 4" descr="A white text in a blue circle&#10;&#10;Description automatically generated">
            <a:extLst>
              <a:ext uri="{FF2B5EF4-FFF2-40B4-BE49-F238E27FC236}">
                <a16:creationId xmlns:a16="http://schemas.microsoft.com/office/drawing/2014/main" id="{1784E313-49FD-6730-14A4-2243DE524D96}"/>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a:stretch/>
        </p:blipFill>
        <p:spPr>
          <a:xfrm>
            <a:off x="198796" y="6400799"/>
            <a:ext cx="553014" cy="246221"/>
          </a:xfrm>
          <a:prstGeom prst="rect">
            <a:avLst/>
          </a:prstGeom>
        </p:spPr>
      </p:pic>
      <p:sp>
        <p:nvSpPr>
          <p:cNvPr id="6" name="TextBox 5">
            <a:extLst>
              <a:ext uri="{FF2B5EF4-FFF2-40B4-BE49-F238E27FC236}">
                <a16:creationId xmlns:a16="http://schemas.microsoft.com/office/drawing/2014/main" id="{361A8F5A-0C83-FAFE-8EAC-F6F09D5657BE}"/>
              </a:ext>
            </a:extLst>
          </p:cNvPr>
          <p:cNvSpPr txBox="1"/>
          <p:nvPr/>
        </p:nvSpPr>
        <p:spPr>
          <a:xfrm>
            <a:off x="2514600" y="6010435"/>
            <a:ext cx="7162800" cy="321242"/>
          </a:xfrm>
          <a:prstGeom prst="rect">
            <a:avLst/>
          </a:prstGeom>
          <a:noFill/>
        </p:spPr>
        <p:txBody>
          <a:bodyPr wrap="square"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alpha val="50000"/>
                  </a:prstClr>
                </a:solidFill>
                <a:effectLst/>
                <a:uLnTx/>
                <a:uFillTx/>
                <a:latin typeface="Lato" panose="020F0502020204030203" pitchFamily="34" charset="0"/>
                <a:ea typeface="Tahoma" panose="020B0604030504040204" pitchFamily="34" charset="0"/>
                <a:cs typeface="Lato" panose="020F0502020204030203" pitchFamily="34" charset="0"/>
              </a:rPr>
              <a:t>For more information, please visit us at </a:t>
            </a:r>
            <a:r>
              <a:rPr lang="en-US" sz="1400" dirty="0">
                <a:solidFill>
                  <a:srgbClr val="1CBAC8"/>
                </a:solidFill>
                <a:latin typeface="Lato" panose="020F0502020204030203" pitchFamily="34" charset="0"/>
                <a:ea typeface="Tahoma" panose="020B0604030504040204" pitchFamily="34" charset="0"/>
                <a:cs typeface="Lato" panose="020F0502020204030203" pitchFamily="34" charset="0"/>
                <a:hlinkClick r:id="rId6">
                  <a:extLst>
                    <a:ext uri="{A12FA001-AC4F-418D-AE19-62706E023703}">
                      <ahyp:hlinkClr xmlns:ahyp="http://schemas.microsoft.com/office/drawing/2018/hyperlinkcolor" val="tx"/>
                    </a:ext>
                  </a:extLst>
                </a:hlinkClick>
              </a:rPr>
              <a:t>mpbfund.com</a:t>
            </a:r>
            <a:endParaRPr kumimoji="0" lang="en-US" sz="1400" b="0" i="0"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endParaRPr>
          </a:p>
        </p:txBody>
      </p:sp>
    </p:spTree>
    <p:extLst>
      <p:ext uri="{BB962C8B-B14F-4D97-AF65-F5344CB8AC3E}">
        <p14:creationId xmlns:p14="http://schemas.microsoft.com/office/powerpoint/2010/main" val="2627504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ctangle 228">
            <a:extLst>
              <a:ext uri="{FF2B5EF4-FFF2-40B4-BE49-F238E27FC236}">
                <a16:creationId xmlns:a16="http://schemas.microsoft.com/office/drawing/2014/main" id="{504CC6C0-ADFD-41FD-808A-008743C30ED6}"/>
              </a:ext>
            </a:extLst>
          </p:cNvPr>
          <p:cNvSpPr>
            <a:spLocks noGrp="1" noRot="1" noMove="1" noResize="1" noEditPoints="1" noAdjustHandles="1" noChangeArrowheads="1" noChangeShapeType="1"/>
          </p:cNvSpPr>
          <p:nvPr/>
        </p:nvSpPr>
        <p:spPr>
          <a:xfrm>
            <a:off x="7802880" y="0"/>
            <a:ext cx="4389120" cy="6858000"/>
          </a:xfrm>
          <a:prstGeom prst="rect">
            <a:avLst/>
          </a:prstGeom>
          <a:solidFill>
            <a:srgbClr val="666666">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TextBox 208">
            <a:extLst>
              <a:ext uri="{FF2B5EF4-FFF2-40B4-BE49-F238E27FC236}">
                <a16:creationId xmlns:a16="http://schemas.microsoft.com/office/drawing/2014/main" id="{2D4A62B2-5A32-FC0C-EB1D-35D53E05ABEC}"/>
              </a:ext>
            </a:extLst>
          </p:cNvPr>
          <p:cNvSpPr txBox="1"/>
          <p:nvPr/>
        </p:nvSpPr>
        <p:spPr>
          <a:xfrm>
            <a:off x="457200" y="457200"/>
            <a:ext cx="3599062"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u="none" strike="noStrike" kern="1200" cap="none" spc="0" normalizeH="0" baseline="0" noProof="0" dirty="0">
                <a:ln>
                  <a:noFill/>
                </a:ln>
                <a:effectLst/>
                <a:uLnTx/>
                <a:uFillTx/>
                <a:latin typeface="Cormorant Infant Medium" pitchFamily="2" charset="0"/>
                <a:ea typeface="Cormorant Infant Medium" pitchFamily="2" charset="0"/>
                <a:cs typeface="+mn-cs"/>
              </a:rPr>
              <a:t>THE</a:t>
            </a:r>
            <a:r>
              <a:rPr kumimoji="0" lang="en-US" sz="4000" b="0" i="0" u="none" strike="noStrike" kern="1200" cap="none" spc="0" normalizeH="0" baseline="0" noProof="0" dirty="0">
                <a:ln>
                  <a:noFill/>
                </a:ln>
                <a:effectLst/>
                <a:uLnTx/>
                <a:uFillTx/>
                <a:latin typeface="Cormorant Infant Medium" pitchFamily="2" charset="0"/>
                <a:ea typeface="Cormorant Infant Medium" pitchFamily="2" charset="0"/>
                <a:cs typeface="+mn-cs"/>
              </a:rPr>
              <a:t> PROBLEM</a:t>
            </a:r>
          </a:p>
        </p:txBody>
      </p:sp>
      <p:sp>
        <p:nvSpPr>
          <p:cNvPr id="218" name="TextBox 217">
            <a:extLst>
              <a:ext uri="{FF2B5EF4-FFF2-40B4-BE49-F238E27FC236}">
                <a16:creationId xmlns:a16="http://schemas.microsoft.com/office/drawing/2014/main" id="{314A571D-B9B4-460C-BAA4-673C24124582}"/>
              </a:ext>
            </a:extLst>
          </p:cNvPr>
          <p:cNvSpPr txBox="1"/>
          <p:nvPr/>
        </p:nvSpPr>
        <p:spPr>
          <a:xfrm>
            <a:off x="8077200" y="2497050"/>
            <a:ext cx="3657600" cy="579774"/>
          </a:xfrm>
          <a:prstGeom prst="rect">
            <a:avLst/>
          </a:prstGeom>
          <a:noFill/>
        </p:spPr>
        <p:txBody>
          <a:bodyPr wrap="square" anchor="t">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The total supply of RNs </a:t>
            </a:r>
            <a:r>
              <a:rPr kumimoji="0" lang="en-US" sz="1400" b="1" i="0" u="none"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rPr>
              <a:t>decreased by more than 100,000 from 2020 to 2021.</a:t>
            </a:r>
          </a:p>
        </p:txBody>
      </p:sp>
      <p:sp>
        <p:nvSpPr>
          <p:cNvPr id="219" name="TextBox 218">
            <a:extLst>
              <a:ext uri="{FF2B5EF4-FFF2-40B4-BE49-F238E27FC236}">
                <a16:creationId xmlns:a16="http://schemas.microsoft.com/office/drawing/2014/main" id="{04098721-753E-BF4E-DA91-44A45EFD16F3}"/>
              </a:ext>
            </a:extLst>
          </p:cNvPr>
          <p:cNvSpPr txBox="1"/>
          <p:nvPr/>
        </p:nvSpPr>
        <p:spPr>
          <a:xfrm>
            <a:off x="8077200" y="3458143"/>
            <a:ext cx="3657600" cy="838306"/>
          </a:xfrm>
          <a:prstGeom prst="rect">
            <a:avLst/>
          </a:prstGeom>
          <a:noFill/>
        </p:spPr>
        <p:txBody>
          <a:bodyPr wrap="square" anchor="t">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To enhance patient safety, the number of baccalaureate-prepared RNs </a:t>
            </a:r>
            <a:r>
              <a:rPr kumimoji="0" lang="en-US" sz="1400" b="1" i="0" u="none"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rPr>
              <a:t>must be raised to at least 80%.</a:t>
            </a:r>
          </a:p>
        </p:txBody>
      </p:sp>
      <p:sp>
        <p:nvSpPr>
          <p:cNvPr id="220" name="TextBox 219">
            <a:extLst>
              <a:ext uri="{FF2B5EF4-FFF2-40B4-BE49-F238E27FC236}">
                <a16:creationId xmlns:a16="http://schemas.microsoft.com/office/drawing/2014/main" id="{02834EC6-3805-55AB-91E7-1DFBBBE7AC71}"/>
              </a:ext>
            </a:extLst>
          </p:cNvPr>
          <p:cNvSpPr txBox="1"/>
          <p:nvPr/>
        </p:nvSpPr>
        <p:spPr>
          <a:xfrm>
            <a:off x="8077200" y="4677767"/>
            <a:ext cx="3657600" cy="838306"/>
          </a:xfrm>
          <a:prstGeom prst="rect">
            <a:avLst/>
          </a:prstGeom>
          <a:noFill/>
        </p:spPr>
        <p:txBody>
          <a:bodyPr wrap="square" anchor="t">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The current RN workforce falls short of this, </a:t>
            </a:r>
            <a:r>
              <a:rPr kumimoji="0" lang="en-US" sz="1400" b="1" i="0" u="none"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rPr>
              <a:t>with only 65.2% of RNs prepared at the baccalaureate or graduate level.</a:t>
            </a:r>
          </a:p>
        </p:txBody>
      </p:sp>
      <p:sp>
        <p:nvSpPr>
          <p:cNvPr id="223" name="TextBox 222">
            <a:extLst>
              <a:ext uri="{FF2B5EF4-FFF2-40B4-BE49-F238E27FC236}">
                <a16:creationId xmlns:a16="http://schemas.microsoft.com/office/drawing/2014/main" id="{01366E18-0452-7D74-8A62-A6BFD969EDDC}"/>
              </a:ext>
            </a:extLst>
          </p:cNvPr>
          <p:cNvSpPr txBox="1"/>
          <p:nvPr/>
        </p:nvSpPr>
        <p:spPr>
          <a:xfrm>
            <a:off x="8077200" y="1238502"/>
            <a:ext cx="3657600" cy="944874"/>
          </a:xfrm>
          <a:prstGeom prst="rect">
            <a:avLst/>
          </a:prstGeom>
          <a:noFill/>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Unfortunately, </a:t>
            </a:r>
            <a:r>
              <a:rPr lang="en-US" sz="1600" b="1" dirty="0">
                <a:solidFill>
                  <a:srgbClr val="1CBAC8"/>
                </a:solidFill>
                <a:latin typeface="Lato" panose="020F0502020204030203" pitchFamily="34" charset="0"/>
                <a:ea typeface="Tahoma" panose="020B0604030504040204" pitchFamily="34" charset="0"/>
                <a:cs typeface="Lato" panose="020F0502020204030203" pitchFamily="34" charset="0"/>
              </a:rPr>
              <a:t>RN graduation </a:t>
            </a:r>
            <a:r>
              <a:rPr kumimoji="0" lang="en-US" sz="1600" b="1" i="0" u="none"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rPr>
              <a:t>rates fell nationwide </a:t>
            </a:r>
            <a:r>
              <a:rPr kumimoji="0" lang="en-US" sz="16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due to poor economic conditions and outbreak of COVID-19.</a:t>
            </a:r>
          </a:p>
        </p:txBody>
      </p:sp>
      <p:sp>
        <p:nvSpPr>
          <p:cNvPr id="11" name="TextBox 10">
            <a:extLst>
              <a:ext uri="{FF2B5EF4-FFF2-40B4-BE49-F238E27FC236}">
                <a16:creationId xmlns:a16="http://schemas.microsoft.com/office/drawing/2014/main" id="{5DE96576-8D2B-649D-AA48-50ECA5C3C07F}"/>
              </a:ext>
            </a:extLst>
          </p:cNvPr>
          <p:cNvSpPr txBox="1"/>
          <p:nvPr/>
        </p:nvSpPr>
        <p:spPr>
          <a:xfrm>
            <a:off x="8077683" y="5817795"/>
            <a:ext cx="3839513" cy="554191"/>
          </a:xfrm>
          <a:prstGeom prst="rect">
            <a:avLst/>
          </a:prstGeom>
          <a:noFill/>
        </p:spPr>
        <p:txBody>
          <a:bodyPr wrap="none" anchor="t">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66666">
                    <a:alpha val="50000"/>
                  </a:srgbClr>
                </a:solidFill>
                <a:effectLst/>
                <a:uLnTx/>
                <a:uFillTx/>
                <a:latin typeface="Lato" panose="020F0502020204030203" pitchFamily="34" charset="0"/>
                <a:ea typeface="Tahoma" panose="020B0604030504040204" pitchFamily="34" charset="0"/>
                <a:cs typeface="Lato" panose="020F0502020204030203" pitchFamily="34" charset="0"/>
              </a:rPr>
              <a:t>[1]  https://www.bls.gov/ooh/healthcare/registered-nurses.htm#tab-6</a:t>
            </a:r>
          </a:p>
          <a:p>
            <a:pPr>
              <a:lnSpc>
                <a:spcPct val="150000"/>
              </a:lnSpc>
              <a:defRPr/>
            </a:pPr>
            <a:r>
              <a:rPr kumimoji="0" lang="en-US" sz="700" b="0" i="0" u="none" strike="noStrike" kern="1200" cap="none" spc="0" normalizeH="0" baseline="0" noProof="0" dirty="0">
                <a:ln>
                  <a:noFill/>
                </a:ln>
                <a:solidFill>
                  <a:srgbClr val="666666">
                    <a:alpha val="50000"/>
                  </a:srgbClr>
                </a:solidFill>
                <a:effectLst/>
                <a:uLnTx/>
                <a:uFillTx/>
                <a:latin typeface="Lato" panose="020F0502020204030203" pitchFamily="34" charset="0"/>
                <a:ea typeface="Tahoma" panose="020B0604030504040204" pitchFamily="34" charset="0"/>
                <a:cs typeface="Lato" panose="020F0502020204030203" pitchFamily="34" charset="0"/>
              </a:rPr>
              <a:t>[2]  https://www.healthaffairs.org/content/forefront/worrisome-drop-number-young-nurses</a:t>
            </a:r>
          </a:p>
          <a:p>
            <a:pPr>
              <a:lnSpc>
                <a:spcPct val="150000"/>
              </a:lnSpc>
              <a:defRPr/>
            </a:pPr>
            <a:r>
              <a:rPr kumimoji="0" lang="en-US" sz="700" b="0" i="0" u="none" strike="noStrike" kern="1200" cap="none" spc="0" normalizeH="0" baseline="0" noProof="0" dirty="0">
                <a:ln>
                  <a:noFill/>
                </a:ln>
                <a:solidFill>
                  <a:srgbClr val="666666">
                    <a:alpha val="50000"/>
                  </a:srgbClr>
                </a:solidFill>
                <a:effectLst/>
                <a:uLnTx/>
                <a:uFillTx/>
                <a:latin typeface="Lato" panose="020F0502020204030203" pitchFamily="34" charset="0"/>
                <a:ea typeface="Tahoma" panose="020B0604030504040204" pitchFamily="34" charset="0"/>
                <a:cs typeface="Lato" panose="020F0502020204030203" pitchFamily="34" charset="0"/>
              </a:rPr>
              <a:t>[3]  https://pubmed.ncbi.nlm.nih.gov/24983041/</a:t>
            </a:r>
          </a:p>
        </p:txBody>
      </p:sp>
      <p:grpSp>
        <p:nvGrpSpPr>
          <p:cNvPr id="2" name="Group 1">
            <a:extLst>
              <a:ext uri="{FF2B5EF4-FFF2-40B4-BE49-F238E27FC236}">
                <a16:creationId xmlns:a16="http://schemas.microsoft.com/office/drawing/2014/main" id="{DF9EA45A-F235-E998-DCB3-63DA710B876A}"/>
              </a:ext>
            </a:extLst>
          </p:cNvPr>
          <p:cNvGrpSpPr/>
          <p:nvPr/>
        </p:nvGrpSpPr>
        <p:grpSpPr>
          <a:xfrm>
            <a:off x="457200" y="1238502"/>
            <a:ext cx="6461900" cy="944874"/>
            <a:chOff x="457200" y="1162804"/>
            <a:chExt cx="6461900" cy="944874"/>
          </a:xfrm>
        </p:grpSpPr>
        <p:sp>
          <p:nvSpPr>
            <p:cNvPr id="217" name="TextBox 216">
              <a:extLst>
                <a:ext uri="{FF2B5EF4-FFF2-40B4-BE49-F238E27FC236}">
                  <a16:creationId xmlns:a16="http://schemas.microsoft.com/office/drawing/2014/main" id="{51AF8A32-EA4B-1195-029D-535A6127AF0C}"/>
                </a:ext>
              </a:extLst>
            </p:cNvPr>
            <p:cNvSpPr txBox="1"/>
            <p:nvPr/>
          </p:nvSpPr>
          <p:spPr>
            <a:xfrm>
              <a:off x="457200" y="1162804"/>
              <a:ext cx="6461900" cy="944874"/>
            </a:xfrm>
            <a:prstGeom prst="rect">
              <a:avLst/>
            </a:prstGeom>
            <a:noFill/>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According to BLS Employment Projections, </a:t>
              </a:r>
              <a:r>
                <a:rPr kumimoji="0" lang="en-US" sz="1600"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rPr>
                <a:t>the anticipated need </a:t>
              </a:r>
              <a:r>
                <a:rPr kumimoji="0" lang="en-US" sz="16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for Registered Nurses (RN) in the US workforce is </a:t>
              </a:r>
              <a:r>
                <a:rPr kumimoji="0" lang="en-US" sz="1600"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rPr>
                <a:t>expected to grow by at least 6% in the coming decade.</a:t>
              </a:r>
            </a:p>
          </p:txBody>
        </p:sp>
        <p:sp>
          <p:nvSpPr>
            <p:cNvPr id="207" name="TextBox 206">
              <a:extLst>
                <a:ext uri="{FF2B5EF4-FFF2-40B4-BE49-F238E27FC236}">
                  <a16:creationId xmlns:a16="http://schemas.microsoft.com/office/drawing/2014/main" id="{F9E05665-E5C4-49DA-ED1C-D58D3D0E4853}"/>
                </a:ext>
              </a:extLst>
            </p:cNvPr>
            <p:cNvSpPr txBox="1"/>
            <p:nvPr/>
          </p:nvSpPr>
          <p:spPr>
            <a:xfrm>
              <a:off x="3348478" y="1821300"/>
              <a:ext cx="123432" cy="130805"/>
            </a:xfrm>
            <a:prstGeom prst="rect">
              <a:avLst/>
            </a:prstGeom>
            <a:noFill/>
          </p:spPr>
          <p:txBody>
            <a:bodyPr wrap="none" lIns="0" tIns="0" rIns="0" bIns="0" anchor="t">
              <a:spAutoFit/>
            </a:bodyPr>
            <a:lstStyle>
              <a:defPPr>
                <a:defRPr lang="en-US"/>
              </a:defPPr>
              <a:lvl1pPr marR="0" lvl="0" indent="0" fontAlgn="auto">
                <a:lnSpc>
                  <a:spcPct val="120000"/>
                </a:lnSpc>
                <a:spcBef>
                  <a:spcPts val="0"/>
                </a:spcBef>
                <a:spcAft>
                  <a:spcPts val="0"/>
                </a:spcAft>
                <a:buClrTx/>
                <a:buSzTx/>
                <a:buFontTx/>
                <a:buNone/>
                <a:tabLst/>
                <a:defRPr kumimoji="0" sz="800" b="0" i="0" u="none" strike="noStrike" cap="none" spc="0" normalizeH="0" baseline="0">
                  <a:ln>
                    <a:noFill/>
                  </a:ln>
                  <a:solidFill>
                    <a:srgbClr val="666666">
                      <a:alpha val="50000"/>
                    </a:srgbClr>
                  </a:solidFill>
                  <a:effectLst/>
                  <a:uLnTx/>
                  <a:uFillTx/>
                  <a:latin typeface="Lato" panose="020F0502020204030203" pitchFamily="34" charset="0"/>
                  <a:ea typeface="Tahoma" panose="020B0604030504040204" pitchFamily="34" charset="0"/>
                  <a:cs typeface="Lato" panose="020F0502020204030203" pitchFamily="34" charset="0"/>
                </a:defRPr>
              </a:lvl1pPr>
            </a:lstStyle>
            <a:p>
              <a:r>
                <a:rPr lang="en-US" dirty="0"/>
                <a:t>[1]</a:t>
              </a:r>
            </a:p>
          </p:txBody>
        </p:sp>
      </p:grpSp>
      <p:sp>
        <p:nvSpPr>
          <p:cNvPr id="224" name="TextBox 223">
            <a:extLst>
              <a:ext uri="{FF2B5EF4-FFF2-40B4-BE49-F238E27FC236}">
                <a16:creationId xmlns:a16="http://schemas.microsoft.com/office/drawing/2014/main" id="{EA31DA9D-4D3A-0DDB-F2A5-CDC0F6C654DB}"/>
              </a:ext>
            </a:extLst>
          </p:cNvPr>
          <p:cNvSpPr txBox="1"/>
          <p:nvPr/>
        </p:nvSpPr>
        <p:spPr>
          <a:xfrm>
            <a:off x="10216075" y="4048056"/>
            <a:ext cx="123432" cy="130805"/>
          </a:xfrm>
          <a:prstGeom prst="rect">
            <a:avLst/>
          </a:prstGeom>
          <a:noFill/>
        </p:spPr>
        <p:txBody>
          <a:bodyPr wrap="none" lIns="0" tIns="0" rIns="0" bIns="0" anchor="t">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6666">
                    <a:alpha val="50000"/>
                  </a:srgbClr>
                </a:solidFill>
                <a:effectLst/>
                <a:uLnTx/>
                <a:uFillTx/>
                <a:latin typeface="Lato" panose="020F0502020204030203" pitchFamily="34" charset="0"/>
                <a:ea typeface="Tahoma" panose="020B0604030504040204" pitchFamily="34" charset="0"/>
                <a:cs typeface="Lato" panose="020F0502020204030203" pitchFamily="34" charset="0"/>
              </a:rPr>
              <a:t>[3]</a:t>
            </a:r>
          </a:p>
        </p:txBody>
      </p:sp>
      <p:sp>
        <p:nvSpPr>
          <p:cNvPr id="225" name="TextBox 224">
            <a:extLst>
              <a:ext uri="{FF2B5EF4-FFF2-40B4-BE49-F238E27FC236}">
                <a16:creationId xmlns:a16="http://schemas.microsoft.com/office/drawing/2014/main" id="{A50E72DD-9F9A-E95E-4061-C45C1EC08253}"/>
              </a:ext>
            </a:extLst>
          </p:cNvPr>
          <p:cNvSpPr txBox="1"/>
          <p:nvPr/>
        </p:nvSpPr>
        <p:spPr>
          <a:xfrm>
            <a:off x="11339369" y="5259055"/>
            <a:ext cx="123432" cy="130805"/>
          </a:xfrm>
          <a:prstGeom prst="rect">
            <a:avLst/>
          </a:prstGeom>
          <a:noFill/>
        </p:spPr>
        <p:txBody>
          <a:bodyPr wrap="none" lIns="0" tIns="0" rIns="0" bIns="0" anchor="t">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66666">
                    <a:alpha val="50000"/>
                  </a:srgbClr>
                </a:solidFill>
                <a:effectLst/>
                <a:uLnTx/>
                <a:uFillTx/>
                <a:latin typeface="Lato" panose="020F0502020204030203" pitchFamily="34" charset="0"/>
                <a:ea typeface="Tahoma" panose="020B0604030504040204" pitchFamily="34" charset="0"/>
                <a:cs typeface="Lato" panose="020F0502020204030203" pitchFamily="34" charset="0"/>
              </a:rPr>
              <a:t>[3]</a:t>
            </a:r>
          </a:p>
        </p:txBody>
      </p:sp>
      <p:sp>
        <p:nvSpPr>
          <p:cNvPr id="211" name="TextBox 210">
            <a:extLst>
              <a:ext uri="{FF2B5EF4-FFF2-40B4-BE49-F238E27FC236}">
                <a16:creationId xmlns:a16="http://schemas.microsoft.com/office/drawing/2014/main" id="{1271B971-D64C-56A6-273F-B55FA89ED96D}"/>
              </a:ext>
            </a:extLst>
          </p:cNvPr>
          <p:cNvSpPr txBox="1"/>
          <p:nvPr/>
        </p:nvSpPr>
        <p:spPr>
          <a:xfrm>
            <a:off x="11734800" y="6400800"/>
            <a:ext cx="258404" cy="246221"/>
          </a:xfrm>
          <a:prstGeom prst="rect">
            <a:avLst/>
          </a:prstGeom>
          <a:noFill/>
        </p:spPr>
        <p:txBody>
          <a:bodyPr wrap="none" rtlCol="0">
            <a:spAutoFit/>
          </a:bodyPr>
          <a:lstStyle/>
          <a:p>
            <a:pPr algn="r"/>
            <a:r>
              <a:rPr lang="en-US" sz="1000" dirty="0">
                <a:solidFill>
                  <a:srgbClr val="666666">
                    <a:alpha val="50000"/>
                  </a:srgbClr>
                </a:solidFill>
                <a:latin typeface="Lato" panose="020F0502020204030203" pitchFamily="34" charset="0"/>
                <a:ea typeface="Tahoma" panose="020B0604030504040204" pitchFamily="34" charset="0"/>
                <a:cs typeface="Lato" panose="020F0502020204030203" pitchFamily="34" charset="0"/>
              </a:rPr>
              <a:t>3</a:t>
            </a:r>
          </a:p>
        </p:txBody>
      </p:sp>
      <p:pic>
        <p:nvPicPr>
          <p:cNvPr id="213" name="Picture 212" descr="A white text in a blue circle&#10;&#10;Description automatically generated">
            <a:extLst>
              <a:ext uri="{FF2B5EF4-FFF2-40B4-BE49-F238E27FC236}">
                <a16:creationId xmlns:a16="http://schemas.microsoft.com/office/drawing/2014/main" id="{2EE7C283-6203-750C-FA84-F7A8AEC7EC30}"/>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brightnessContrast bright="-76000" contrast="-40000"/>
                    </a14:imgEffect>
                  </a14:imgLayer>
                </a14:imgProps>
              </a:ext>
              <a:ext uri="{28A0092B-C50C-407E-A947-70E740481C1C}">
                <a14:useLocalDpi xmlns:a14="http://schemas.microsoft.com/office/drawing/2010/main" val="0"/>
              </a:ext>
            </a:extLst>
          </a:blip>
          <a:srcRect/>
          <a:stretch/>
        </p:blipFill>
        <p:spPr>
          <a:xfrm>
            <a:off x="198796" y="6400798"/>
            <a:ext cx="553014" cy="246221"/>
          </a:xfrm>
          <a:prstGeom prst="rect">
            <a:avLst/>
          </a:prstGeom>
        </p:spPr>
      </p:pic>
      <p:grpSp>
        <p:nvGrpSpPr>
          <p:cNvPr id="212" name="Group 211">
            <a:extLst>
              <a:ext uri="{FF2B5EF4-FFF2-40B4-BE49-F238E27FC236}">
                <a16:creationId xmlns:a16="http://schemas.microsoft.com/office/drawing/2014/main" id="{55D1FCBF-3248-59D2-8665-33FB9CC3F418}"/>
              </a:ext>
            </a:extLst>
          </p:cNvPr>
          <p:cNvGrpSpPr/>
          <p:nvPr/>
        </p:nvGrpSpPr>
        <p:grpSpPr>
          <a:xfrm>
            <a:off x="431450" y="2304998"/>
            <a:ext cx="6601809" cy="4184171"/>
            <a:chOff x="431450" y="2084215"/>
            <a:chExt cx="6601809" cy="4184171"/>
          </a:xfrm>
        </p:grpSpPr>
        <p:grpSp>
          <p:nvGrpSpPr>
            <p:cNvPr id="221" name="Group 220">
              <a:extLst>
                <a:ext uri="{FF2B5EF4-FFF2-40B4-BE49-F238E27FC236}">
                  <a16:creationId xmlns:a16="http://schemas.microsoft.com/office/drawing/2014/main" id="{68709444-B10C-0468-4759-1C48D8D2FC1B}"/>
                </a:ext>
              </a:extLst>
            </p:cNvPr>
            <p:cNvGrpSpPr/>
            <p:nvPr/>
          </p:nvGrpSpPr>
          <p:grpSpPr>
            <a:xfrm>
              <a:off x="431450" y="2263081"/>
              <a:ext cx="6601809" cy="4005305"/>
              <a:chOff x="431451" y="2263082"/>
              <a:chExt cx="7195476" cy="4365482"/>
            </a:xfrm>
          </p:grpSpPr>
          <p:grpSp>
            <p:nvGrpSpPr>
              <p:cNvPr id="236" name="Group 235">
                <a:extLst>
                  <a:ext uri="{FF2B5EF4-FFF2-40B4-BE49-F238E27FC236}">
                    <a16:creationId xmlns:a16="http://schemas.microsoft.com/office/drawing/2014/main" id="{873F336F-7381-64D0-193E-2B6E9925B0D9}"/>
                  </a:ext>
                </a:extLst>
              </p:cNvPr>
              <p:cNvGrpSpPr/>
              <p:nvPr/>
            </p:nvGrpSpPr>
            <p:grpSpPr>
              <a:xfrm>
                <a:off x="431451" y="2263082"/>
                <a:ext cx="7048565" cy="4101597"/>
                <a:chOff x="425641" y="60139"/>
                <a:chExt cx="9829140" cy="5719631"/>
              </a:xfrm>
            </p:grpSpPr>
            <p:sp>
              <p:nvSpPr>
                <p:cNvPr id="420" name="TextBox 419">
                  <a:extLst>
                    <a:ext uri="{FF2B5EF4-FFF2-40B4-BE49-F238E27FC236}">
                      <a16:creationId xmlns:a16="http://schemas.microsoft.com/office/drawing/2014/main" id="{B6033849-98CE-F270-E5ED-45C38547DD65}"/>
                    </a:ext>
                  </a:extLst>
                </p:cNvPr>
                <p:cNvSpPr txBox="1"/>
                <p:nvPr/>
              </p:nvSpPr>
              <p:spPr>
                <a:xfrm>
                  <a:off x="439051" y="60139"/>
                  <a:ext cx="671057" cy="356765"/>
                </a:xfrm>
                <a:prstGeom prst="rect">
                  <a:avLst/>
                </a:prstGeom>
                <a:noFill/>
              </p:spPr>
              <p:txBody>
                <a:bodyPr wrap="none"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alpha val="40000"/>
                        </a:srgbClr>
                      </a:solidFill>
                      <a:effectLst/>
                      <a:uLnTx/>
                      <a:uFillTx/>
                      <a:latin typeface="Lato" panose="020F0502020204030203" pitchFamily="34" charset="0"/>
                      <a:ea typeface="Tahoma" panose="020B0604030504040204" pitchFamily="34" charset="0"/>
                      <a:cs typeface="Lato" panose="020F0502020204030203" pitchFamily="34" charset="0"/>
                    </a:rPr>
                    <a:t>3.5M</a:t>
                  </a:r>
                </a:p>
              </p:txBody>
            </p:sp>
            <p:sp>
              <p:nvSpPr>
                <p:cNvPr id="421" name="TextBox 420">
                  <a:extLst>
                    <a:ext uri="{FF2B5EF4-FFF2-40B4-BE49-F238E27FC236}">
                      <a16:creationId xmlns:a16="http://schemas.microsoft.com/office/drawing/2014/main" id="{D1152D0E-18A0-BBEE-D31B-0B078DFBD93A}"/>
                    </a:ext>
                  </a:extLst>
                </p:cNvPr>
                <p:cNvSpPr txBox="1"/>
                <p:nvPr/>
              </p:nvSpPr>
              <p:spPr>
                <a:xfrm>
                  <a:off x="584352" y="851764"/>
                  <a:ext cx="525758" cy="356765"/>
                </a:xfrm>
                <a:prstGeom prst="rect">
                  <a:avLst/>
                </a:prstGeom>
                <a:noFill/>
              </p:spPr>
              <p:txBody>
                <a:bodyPr wrap="none"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alpha val="40000"/>
                        </a:srgbClr>
                      </a:solidFill>
                      <a:effectLst/>
                      <a:uLnTx/>
                      <a:uFillTx/>
                      <a:latin typeface="Lato" panose="020F0502020204030203" pitchFamily="34" charset="0"/>
                      <a:ea typeface="Tahoma" panose="020B0604030504040204" pitchFamily="34" charset="0"/>
                      <a:cs typeface="Lato" panose="020F0502020204030203" pitchFamily="34" charset="0"/>
                    </a:rPr>
                    <a:t>3M</a:t>
                  </a:r>
                </a:p>
              </p:txBody>
            </p:sp>
            <p:sp>
              <p:nvSpPr>
                <p:cNvPr id="422" name="TextBox 421">
                  <a:extLst>
                    <a:ext uri="{FF2B5EF4-FFF2-40B4-BE49-F238E27FC236}">
                      <a16:creationId xmlns:a16="http://schemas.microsoft.com/office/drawing/2014/main" id="{C565D0F5-6A5B-7E63-57F5-D5440BC9D3E9}"/>
                    </a:ext>
                  </a:extLst>
                </p:cNvPr>
                <p:cNvSpPr txBox="1"/>
                <p:nvPr/>
              </p:nvSpPr>
              <p:spPr>
                <a:xfrm>
                  <a:off x="439053" y="1643391"/>
                  <a:ext cx="671057" cy="356765"/>
                </a:xfrm>
                <a:prstGeom prst="rect">
                  <a:avLst/>
                </a:prstGeom>
                <a:noFill/>
              </p:spPr>
              <p:txBody>
                <a:bodyPr wrap="none"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alpha val="40000"/>
                        </a:srgbClr>
                      </a:solidFill>
                      <a:effectLst/>
                      <a:uLnTx/>
                      <a:uFillTx/>
                      <a:latin typeface="Lato" panose="020F0502020204030203" pitchFamily="34" charset="0"/>
                      <a:ea typeface="Tahoma" panose="020B0604030504040204" pitchFamily="34" charset="0"/>
                      <a:cs typeface="Lato" panose="020F0502020204030203" pitchFamily="34" charset="0"/>
                    </a:rPr>
                    <a:t>2.5M</a:t>
                  </a:r>
                </a:p>
              </p:txBody>
            </p:sp>
            <p:sp>
              <p:nvSpPr>
                <p:cNvPr id="423" name="TextBox 422">
                  <a:extLst>
                    <a:ext uri="{FF2B5EF4-FFF2-40B4-BE49-F238E27FC236}">
                      <a16:creationId xmlns:a16="http://schemas.microsoft.com/office/drawing/2014/main" id="{A875C7B8-E7CE-2A44-A825-6B54EE104E4E}"/>
                    </a:ext>
                  </a:extLst>
                </p:cNvPr>
                <p:cNvSpPr txBox="1"/>
                <p:nvPr/>
              </p:nvSpPr>
              <p:spPr>
                <a:xfrm>
                  <a:off x="584352" y="2435018"/>
                  <a:ext cx="525758" cy="356765"/>
                </a:xfrm>
                <a:prstGeom prst="rect">
                  <a:avLst/>
                </a:prstGeom>
                <a:noFill/>
              </p:spPr>
              <p:txBody>
                <a:bodyPr wrap="none"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alpha val="40000"/>
                        </a:srgbClr>
                      </a:solidFill>
                      <a:effectLst/>
                      <a:uLnTx/>
                      <a:uFillTx/>
                      <a:latin typeface="Lato" panose="020F0502020204030203" pitchFamily="34" charset="0"/>
                      <a:ea typeface="Tahoma" panose="020B0604030504040204" pitchFamily="34" charset="0"/>
                      <a:cs typeface="Lato" panose="020F0502020204030203" pitchFamily="34" charset="0"/>
                    </a:rPr>
                    <a:t>2M</a:t>
                  </a:r>
                </a:p>
              </p:txBody>
            </p:sp>
            <p:sp>
              <p:nvSpPr>
                <p:cNvPr id="424" name="TextBox 423">
                  <a:extLst>
                    <a:ext uri="{FF2B5EF4-FFF2-40B4-BE49-F238E27FC236}">
                      <a16:creationId xmlns:a16="http://schemas.microsoft.com/office/drawing/2014/main" id="{5A7A39FB-0CBB-6CEE-8664-71008430074A}"/>
                    </a:ext>
                  </a:extLst>
                </p:cNvPr>
                <p:cNvSpPr txBox="1"/>
                <p:nvPr/>
              </p:nvSpPr>
              <p:spPr>
                <a:xfrm>
                  <a:off x="439053" y="3226642"/>
                  <a:ext cx="671057" cy="356765"/>
                </a:xfrm>
                <a:prstGeom prst="rect">
                  <a:avLst/>
                </a:prstGeom>
                <a:noFill/>
              </p:spPr>
              <p:txBody>
                <a:bodyPr wrap="none"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alpha val="40000"/>
                        </a:srgbClr>
                      </a:solidFill>
                      <a:effectLst/>
                      <a:uLnTx/>
                      <a:uFillTx/>
                      <a:latin typeface="Lato" panose="020F0502020204030203" pitchFamily="34" charset="0"/>
                      <a:ea typeface="Tahoma" panose="020B0604030504040204" pitchFamily="34" charset="0"/>
                      <a:cs typeface="Lato" panose="020F0502020204030203" pitchFamily="34" charset="0"/>
                    </a:rPr>
                    <a:t>1.5M</a:t>
                  </a:r>
                </a:p>
              </p:txBody>
            </p:sp>
            <p:sp>
              <p:nvSpPr>
                <p:cNvPr id="425" name="TextBox 424">
                  <a:extLst>
                    <a:ext uri="{FF2B5EF4-FFF2-40B4-BE49-F238E27FC236}">
                      <a16:creationId xmlns:a16="http://schemas.microsoft.com/office/drawing/2014/main" id="{8B44C33B-B71A-4235-FD78-4DD31402B290}"/>
                    </a:ext>
                  </a:extLst>
                </p:cNvPr>
                <p:cNvSpPr txBox="1"/>
                <p:nvPr/>
              </p:nvSpPr>
              <p:spPr>
                <a:xfrm>
                  <a:off x="584352" y="4018269"/>
                  <a:ext cx="525758" cy="356765"/>
                </a:xfrm>
                <a:prstGeom prst="rect">
                  <a:avLst/>
                </a:prstGeom>
                <a:noFill/>
              </p:spPr>
              <p:txBody>
                <a:bodyPr wrap="none"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alpha val="40000"/>
                        </a:srgbClr>
                      </a:solidFill>
                      <a:effectLst/>
                      <a:uLnTx/>
                      <a:uFillTx/>
                      <a:latin typeface="Lato" panose="020F0502020204030203" pitchFamily="34" charset="0"/>
                      <a:ea typeface="Tahoma" panose="020B0604030504040204" pitchFamily="34" charset="0"/>
                      <a:cs typeface="Lato" panose="020F0502020204030203" pitchFamily="34" charset="0"/>
                    </a:rPr>
                    <a:t>1M</a:t>
                  </a:r>
                </a:p>
              </p:txBody>
            </p:sp>
            <p:sp>
              <p:nvSpPr>
                <p:cNvPr id="426" name="TextBox 425">
                  <a:extLst>
                    <a:ext uri="{FF2B5EF4-FFF2-40B4-BE49-F238E27FC236}">
                      <a16:creationId xmlns:a16="http://schemas.microsoft.com/office/drawing/2014/main" id="{E8FCD8EF-CFEF-4E47-1090-DAD1090E39DC}"/>
                    </a:ext>
                  </a:extLst>
                </p:cNvPr>
                <p:cNvSpPr txBox="1"/>
                <p:nvPr/>
              </p:nvSpPr>
              <p:spPr>
                <a:xfrm>
                  <a:off x="425641" y="4809896"/>
                  <a:ext cx="684469" cy="356765"/>
                </a:xfrm>
                <a:prstGeom prst="rect">
                  <a:avLst/>
                </a:prstGeom>
                <a:noFill/>
              </p:spPr>
              <p:txBody>
                <a:bodyPr wrap="none" anchor="ctr">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alpha val="40000"/>
                        </a:srgbClr>
                      </a:solidFill>
                      <a:effectLst/>
                      <a:uLnTx/>
                      <a:uFillTx/>
                      <a:latin typeface="Lato" panose="020F0502020204030203" pitchFamily="34" charset="0"/>
                      <a:ea typeface="Tahoma" panose="020B0604030504040204" pitchFamily="34" charset="0"/>
                      <a:cs typeface="Lato" panose="020F0502020204030203" pitchFamily="34" charset="0"/>
                    </a:rPr>
                    <a:t>500K</a:t>
                  </a:r>
                </a:p>
              </p:txBody>
            </p:sp>
            <p:grpSp>
              <p:nvGrpSpPr>
                <p:cNvPr id="427" name="Group 426">
                  <a:extLst>
                    <a:ext uri="{FF2B5EF4-FFF2-40B4-BE49-F238E27FC236}">
                      <a16:creationId xmlns:a16="http://schemas.microsoft.com/office/drawing/2014/main" id="{B3617D1D-B090-8A01-86AF-7684F7D979FF}"/>
                    </a:ext>
                  </a:extLst>
                </p:cNvPr>
                <p:cNvGrpSpPr/>
                <p:nvPr/>
              </p:nvGrpSpPr>
              <p:grpSpPr>
                <a:xfrm>
                  <a:off x="1183482" y="235232"/>
                  <a:ext cx="9071299" cy="5544538"/>
                  <a:chOff x="1183482" y="235232"/>
                  <a:chExt cx="9071299" cy="5544538"/>
                </a:xfrm>
              </p:grpSpPr>
              <p:cxnSp>
                <p:nvCxnSpPr>
                  <p:cNvPr id="428" name="Straight Connector 427">
                    <a:extLst>
                      <a:ext uri="{FF2B5EF4-FFF2-40B4-BE49-F238E27FC236}">
                        <a16:creationId xmlns:a16="http://schemas.microsoft.com/office/drawing/2014/main" id="{86829B3B-CD55-A886-07FE-72C5F69E158E}"/>
                      </a:ext>
                    </a:extLst>
                  </p:cNvPr>
                  <p:cNvCxnSpPr>
                    <a:cxnSpLocks/>
                  </p:cNvCxnSpPr>
                  <p:nvPr/>
                </p:nvCxnSpPr>
                <p:spPr>
                  <a:xfrm>
                    <a:off x="1183482" y="235232"/>
                    <a:ext cx="9071299" cy="0"/>
                  </a:xfrm>
                  <a:prstGeom prst="line">
                    <a:avLst/>
                  </a:prstGeom>
                  <a:ln w="12700">
                    <a:solidFill>
                      <a:srgbClr val="666666">
                        <a:alpha val="20000"/>
                      </a:srgbClr>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C588FF56-CCAB-487E-4897-76A7438E0BE9}"/>
                      </a:ext>
                    </a:extLst>
                  </p:cNvPr>
                  <p:cNvCxnSpPr>
                    <a:cxnSpLocks/>
                  </p:cNvCxnSpPr>
                  <p:nvPr/>
                </p:nvCxnSpPr>
                <p:spPr>
                  <a:xfrm>
                    <a:off x="1183482" y="1027310"/>
                    <a:ext cx="9071299" cy="0"/>
                  </a:xfrm>
                  <a:prstGeom prst="line">
                    <a:avLst/>
                  </a:prstGeom>
                  <a:ln w="12700">
                    <a:solidFill>
                      <a:srgbClr val="666666">
                        <a:alpha val="20000"/>
                      </a:srgbClr>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B9E29714-8E19-9C1A-B0E7-D416AA1FA859}"/>
                      </a:ext>
                    </a:extLst>
                  </p:cNvPr>
                  <p:cNvCxnSpPr>
                    <a:cxnSpLocks/>
                  </p:cNvCxnSpPr>
                  <p:nvPr/>
                </p:nvCxnSpPr>
                <p:spPr>
                  <a:xfrm>
                    <a:off x="1183482" y="1819387"/>
                    <a:ext cx="9071299" cy="0"/>
                  </a:xfrm>
                  <a:prstGeom prst="line">
                    <a:avLst/>
                  </a:prstGeom>
                  <a:ln w="12700">
                    <a:solidFill>
                      <a:srgbClr val="666666">
                        <a:alpha val="20000"/>
                      </a:srgb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0833EB8F-925F-853B-ADE8-766320B0CCDC}"/>
                      </a:ext>
                    </a:extLst>
                  </p:cNvPr>
                  <p:cNvCxnSpPr>
                    <a:cxnSpLocks/>
                  </p:cNvCxnSpPr>
                  <p:nvPr/>
                </p:nvCxnSpPr>
                <p:spPr>
                  <a:xfrm>
                    <a:off x="1183482" y="2611464"/>
                    <a:ext cx="9071299" cy="0"/>
                  </a:xfrm>
                  <a:prstGeom prst="line">
                    <a:avLst/>
                  </a:prstGeom>
                  <a:ln w="12700">
                    <a:solidFill>
                      <a:srgbClr val="666666">
                        <a:alpha val="20000"/>
                      </a:srgb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10762AB-BB7A-DD5B-B32E-46EB16AC644F}"/>
                      </a:ext>
                    </a:extLst>
                  </p:cNvPr>
                  <p:cNvCxnSpPr>
                    <a:cxnSpLocks/>
                  </p:cNvCxnSpPr>
                  <p:nvPr/>
                </p:nvCxnSpPr>
                <p:spPr>
                  <a:xfrm>
                    <a:off x="1183482" y="3403541"/>
                    <a:ext cx="9071299" cy="0"/>
                  </a:xfrm>
                  <a:prstGeom prst="line">
                    <a:avLst/>
                  </a:prstGeom>
                  <a:ln w="12700">
                    <a:solidFill>
                      <a:srgbClr val="666666">
                        <a:alpha val="20000"/>
                      </a:srgb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DF600C4B-3319-8250-AB53-CE5016AEB70A}"/>
                      </a:ext>
                    </a:extLst>
                  </p:cNvPr>
                  <p:cNvCxnSpPr>
                    <a:cxnSpLocks/>
                  </p:cNvCxnSpPr>
                  <p:nvPr/>
                </p:nvCxnSpPr>
                <p:spPr>
                  <a:xfrm>
                    <a:off x="1183482" y="4195618"/>
                    <a:ext cx="9071299" cy="0"/>
                  </a:xfrm>
                  <a:prstGeom prst="line">
                    <a:avLst/>
                  </a:prstGeom>
                  <a:ln w="12700">
                    <a:solidFill>
                      <a:srgbClr val="666666">
                        <a:alpha val="20000"/>
                      </a:srgb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011DA0EA-184E-C13A-BF26-A38FA66B4010}"/>
                      </a:ext>
                    </a:extLst>
                  </p:cNvPr>
                  <p:cNvCxnSpPr>
                    <a:cxnSpLocks/>
                  </p:cNvCxnSpPr>
                  <p:nvPr/>
                </p:nvCxnSpPr>
                <p:spPr>
                  <a:xfrm>
                    <a:off x="1183482" y="4987695"/>
                    <a:ext cx="9071299" cy="0"/>
                  </a:xfrm>
                  <a:prstGeom prst="line">
                    <a:avLst/>
                  </a:prstGeom>
                  <a:ln w="12700">
                    <a:solidFill>
                      <a:srgbClr val="666666">
                        <a:alpha val="20000"/>
                      </a:srgb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D4A1DD6A-CC82-C5B9-97D7-DE67319F8E94}"/>
                      </a:ext>
                    </a:extLst>
                  </p:cNvPr>
                  <p:cNvCxnSpPr>
                    <a:cxnSpLocks/>
                  </p:cNvCxnSpPr>
                  <p:nvPr/>
                </p:nvCxnSpPr>
                <p:spPr>
                  <a:xfrm>
                    <a:off x="1183482" y="5779770"/>
                    <a:ext cx="9071299" cy="0"/>
                  </a:xfrm>
                  <a:prstGeom prst="line">
                    <a:avLst/>
                  </a:prstGeom>
                  <a:ln w="12700">
                    <a:solidFill>
                      <a:srgbClr val="666666">
                        <a:alpha val="20000"/>
                      </a:srgbClr>
                    </a:solidFill>
                  </a:ln>
                </p:spPr>
                <p:style>
                  <a:lnRef idx="1">
                    <a:schemeClr val="accent1"/>
                  </a:lnRef>
                  <a:fillRef idx="0">
                    <a:schemeClr val="accent1"/>
                  </a:fillRef>
                  <a:effectRef idx="0">
                    <a:schemeClr val="accent1"/>
                  </a:effectRef>
                  <a:fontRef idx="minor">
                    <a:schemeClr val="tx1"/>
                  </a:fontRef>
                </p:style>
              </p:cxnSp>
            </p:grpSp>
          </p:grpSp>
          <p:grpSp>
            <p:nvGrpSpPr>
              <p:cNvPr id="237" name="Group 236">
                <a:extLst>
                  <a:ext uri="{FF2B5EF4-FFF2-40B4-BE49-F238E27FC236}">
                    <a16:creationId xmlns:a16="http://schemas.microsoft.com/office/drawing/2014/main" id="{91850BF4-78CB-006D-06F4-E87B7A99C63A}"/>
                  </a:ext>
                </a:extLst>
              </p:cNvPr>
              <p:cNvGrpSpPr/>
              <p:nvPr/>
            </p:nvGrpSpPr>
            <p:grpSpPr>
              <a:xfrm>
                <a:off x="827995" y="2388643"/>
                <a:ext cx="6798932" cy="4239921"/>
                <a:chOff x="978617" y="235233"/>
                <a:chExt cx="9481029" cy="5912523"/>
              </a:xfrm>
            </p:grpSpPr>
            <p:sp>
              <p:nvSpPr>
                <p:cNvPr id="402" name="TextBox 401">
                  <a:extLst>
                    <a:ext uri="{FF2B5EF4-FFF2-40B4-BE49-F238E27FC236}">
                      <a16:creationId xmlns:a16="http://schemas.microsoft.com/office/drawing/2014/main" id="{FB6D5B9A-D430-4F2B-F01F-226CA19E4081}"/>
                    </a:ext>
                  </a:extLst>
                </p:cNvPr>
                <p:cNvSpPr txBox="1"/>
                <p:nvPr/>
              </p:nvSpPr>
              <p:spPr>
                <a:xfrm>
                  <a:off x="978617" y="5790991"/>
                  <a:ext cx="501169" cy="356765"/>
                </a:xfrm>
                <a:prstGeom prst="rect">
                  <a:avLst/>
                </a:prstGeom>
                <a:noFill/>
              </p:spPr>
              <p:txBody>
                <a:bodyPr wrap="none"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alpha val="40000"/>
                        </a:srgbClr>
                      </a:solidFill>
                      <a:effectLst/>
                      <a:uLnTx/>
                      <a:uFillTx/>
                      <a:latin typeface="Lato" panose="020F0502020204030203" pitchFamily="34" charset="0"/>
                      <a:ea typeface="Tahoma" panose="020B0604030504040204" pitchFamily="34" charset="0"/>
                      <a:cs typeface="Lato" panose="020F0502020204030203" pitchFamily="34" charset="0"/>
                    </a:rPr>
                    <a:t>‘82</a:t>
                  </a:r>
                </a:p>
              </p:txBody>
            </p:sp>
            <p:sp>
              <p:nvSpPr>
                <p:cNvPr id="403" name="TextBox 402">
                  <a:extLst>
                    <a:ext uri="{FF2B5EF4-FFF2-40B4-BE49-F238E27FC236}">
                      <a16:creationId xmlns:a16="http://schemas.microsoft.com/office/drawing/2014/main" id="{54A64B8A-AEC3-2E75-BC55-05232692503C}"/>
                    </a:ext>
                  </a:extLst>
                </p:cNvPr>
                <p:cNvSpPr txBox="1"/>
                <p:nvPr/>
              </p:nvSpPr>
              <p:spPr>
                <a:xfrm>
                  <a:off x="1669378" y="5790991"/>
                  <a:ext cx="501169" cy="356765"/>
                </a:xfrm>
                <a:prstGeom prst="rect">
                  <a:avLst/>
                </a:prstGeom>
                <a:noFill/>
              </p:spPr>
              <p:txBody>
                <a:bodyPr wrap="none"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alpha val="40000"/>
                        </a:srgbClr>
                      </a:solidFill>
                      <a:effectLst/>
                      <a:uLnTx/>
                      <a:uFillTx/>
                      <a:latin typeface="Lato" panose="020F0502020204030203" pitchFamily="34" charset="0"/>
                      <a:ea typeface="Tahoma" panose="020B0604030504040204" pitchFamily="34" charset="0"/>
                      <a:cs typeface="Lato" panose="020F0502020204030203" pitchFamily="34" charset="0"/>
                    </a:rPr>
                    <a:t>‘85</a:t>
                  </a:r>
                </a:p>
              </p:txBody>
            </p:sp>
            <p:sp>
              <p:nvSpPr>
                <p:cNvPr id="404" name="TextBox 403">
                  <a:extLst>
                    <a:ext uri="{FF2B5EF4-FFF2-40B4-BE49-F238E27FC236}">
                      <a16:creationId xmlns:a16="http://schemas.microsoft.com/office/drawing/2014/main" id="{92F21868-61F0-79A5-56F2-9BE5FB77BBEA}"/>
                    </a:ext>
                  </a:extLst>
                </p:cNvPr>
                <p:cNvSpPr txBox="1"/>
                <p:nvPr/>
              </p:nvSpPr>
              <p:spPr>
                <a:xfrm>
                  <a:off x="2820641" y="5790991"/>
                  <a:ext cx="501169" cy="356765"/>
                </a:xfrm>
                <a:prstGeom prst="rect">
                  <a:avLst/>
                </a:prstGeom>
                <a:noFill/>
              </p:spPr>
              <p:txBody>
                <a:bodyPr wrap="none"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alpha val="40000"/>
                        </a:srgbClr>
                      </a:solidFill>
                      <a:effectLst/>
                      <a:uLnTx/>
                      <a:uFillTx/>
                      <a:latin typeface="Lato" panose="020F0502020204030203" pitchFamily="34" charset="0"/>
                      <a:ea typeface="Tahoma" panose="020B0604030504040204" pitchFamily="34" charset="0"/>
                      <a:cs typeface="Lato" panose="020F0502020204030203" pitchFamily="34" charset="0"/>
                    </a:rPr>
                    <a:t>‘90</a:t>
                  </a:r>
                </a:p>
              </p:txBody>
            </p:sp>
            <p:sp>
              <p:nvSpPr>
                <p:cNvPr id="405" name="TextBox 404">
                  <a:extLst>
                    <a:ext uri="{FF2B5EF4-FFF2-40B4-BE49-F238E27FC236}">
                      <a16:creationId xmlns:a16="http://schemas.microsoft.com/office/drawing/2014/main" id="{29543CFC-0E36-DD1C-5B84-77335F53DD1E}"/>
                    </a:ext>
                  </a:extLst>
                </p:cNvPr>
                <p:cNvSpPr txBox="1"/>
                <p:nvPr/>
              </p:nvSpPr>
              <p:spPr>
                <a:xfrm>
                  <a:off x="3971908" y="5790991"/>
                  <a:ext cx="501169" cy="356765"/>
                </a:xfrm>
                <a:prstGeom prst="rect">
                  <a:avLst/>
                </a:prstGeom>
                <a:noFill/>
              </p:spPr>
              <p:txBody>
                <a:bodyPr wrap="none"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alpha val="40000"/>
                        </a:srgbClr>
                      </a:solidFill>
                      <a:effectLst/>
                      <a:uLnTx/>
                      <a:uFillTx/>
                      <a:latin typeface="Lato" panose="020F0502020204030203" pitchFamily="34" charset="0"/>
                      <a:ea typeface="Tahoma" panose="020B0604030504040204" pitchFamily="34" charset="0"/>
                      <a:cs typeface="Lato" panose="020F0502020204030203" pitchFamily="34" charset="0"/>
                    </a:rPr>
                    <a:t>‘95</a:t>
                  </a:r>
                </a:p>
              </p:txBody>
            </p:sp>
            <p:sp>
              <p:nvSpPr>
                <p:cNvPr id="406" name="TextBox 405">
                  <a:extLst>
                    <a:ext uri="{FF2B5EF4-FFF2-40B4-BE49-F238E27FC236}">
                      <a16:creationId xmlns:a16="http://schemas.microsoft.com/office/drawing/2014/main" id="{99B7A73F-CD23-EDDD-7843-E5FA22168351}"/>
                    </a:ext>
                  </a:extLst>
                </p:cNvPr>
                <p:cNvSpPr txBox="1"/>
                <p:nvPr/>
              </p:nvSpPr>
              <p:spPr>
                <a:xfrm>
                  <a:off x="5125735" y="5790991"/>
                  <a:ext cx="501169" cy="356765"/>
                </a:xfrm>
                <a:prstGeom prst="rect">
                  <a:avLst/>
                </a:prstGeom>
                <a:noFill/>
              </p:spPr>
              <p:txBody>
                <a:bodyPr wrap="none"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alpha val="40000"/>
                        </a:srgbClr>
                      </a:solidFill>
                      <a:effectLst/>
                      <a:uLnTx/>
                      <a:uFillTx/>
                      <a:latin typeface="Lato" panose="020F0502020204030203" pitchFamily="34" charset="0"/>
                      <a:ea typeface="Tahoma" panose="020B0604030504040204" pitchFamily="34" charset="0"/>
                      <a:cs typeface="Lato" panose="020F0502020204030203" pitchFamily="34" charset="0"/>
                    </a:rPr>
                    <a:t>‘00</a:t>
                  </a:r>
                </a:p>
              </p:txBody>
            </p:sp>
            <p:sp>
              <p:nvSpPr>
                <p:cNvPr id="407" name="TextBox 406">
                  <a:extLst>
                    <a:ext uri="{FF2B5EF4-FFF2-40B4-BE49-F238E27FC236}">
                      <a16:creationId xmlns:a16="http://schemas.microsoft.com/office/drawing/2014/main" id="{911AD548-6ACC-83EA-4068-BA9F3239622F}"/>
                    </a:ext>
                  </a:extLst>
                </p:cNvPr>
                <p:cNvSpPr txBox="1"/>
                <p:nvPr/>
              </p:nvSpPr>
              <p:spPr>
                <a:xfrm>
                  <a:off x="6274438" y="5790991"/>
                  <a:ext cx="501169" cy="356765"/>
                </a:xfrm>
                <a:prstGeom prst="rect">
                  <a:avLst/>
                </a:prstGeom>
                <a:noFill/>
              </p:spPr>
              <p:txBody>
                <a:bodyPr wrap="none"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alpha val="40000"/>
                        </a:srgbClr>
                      </a:solidFill>
                      <a:effectLst/>
                      <a:uLnTx/>
                      <a:uFillTx/>
                      <a:latin typeface="Lato" panose="020F0502020204030203" pitchFamily="34" charset="0"/>
                      <a:ea typeface="Tahoma" panose="020B0604030504040204" pitchFamily="34" charset="0"/>
                      <a:cs typeface="Lato" panose="020F0502020204030203" pitchFamily="34" charset="0"/>
                    </a:rPr>
                    <a:t>‘05</a:t>
                  </a:r>
                </a:p>
              </p:txBody>
            </p:sp>
            <p:sp>
              <p:nvSpPr>
                <p:cNvPr id="408" name="TextBox 407">
                  <a:extLst>
                    <a:ext uri="{FF2B5EF4-FFF2-40B4-BE49-F238E27FC236}">
                      <a16:creationId xmlns:a16="http://schemas.microsoft.com/office/drawing/2014/main" id="{A1285D46-9DEA-C61D-EFF6-46EDB938E967}"/>
                    </a:ext>
                  </a:extLst>
                </p:cNvPr>
                <p:cNvSpPr txBox="1"/>
                <p:nvPr/>
              </p:nvSpPr>
              <p:spPr>
                <a:xfrm>
                  <a:off x="7425702" y="5790991"/>
                  <a:ext cx="501169" cy="356765"/>
                </a:xfrm>
                <a:prstGeom prst="rect">
                  <a:avLst/>
                </a:prstGeom>
                <a:noFill/>
              </p:spPr>
              <p:txBody>
                <a:bodyPr wrap="none"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alpha val="40000"/>
                        </a:srgbClr>
                      </a:solidFill>
                      <a:effectLst/>
                      <a:uLnTx/>
                      <a:uFillTx/>
                      <a:latin typeface="Lato" panose="020F0502020204030203" pitchFamily="34" charset="0"/>
                      <a:ea typeface="Tahoma" panose="020B0604030504040204" pitchFamily="34" charset="0"/>
                      <a:cs typeface="Lato" panose="020F0502020204030203" pitchFamily="34" charset="0"/>
                    </a:rPr>
                    <a:t>‘10</a:t>
                  </a:r>
                </a:p>
              </p:txBody>
            </p:sp>
            <p:sp>
              <p:nvSpPr>
                <p:cNvPr id="409" name="TextBox 408">
                  <a:extLst>
                    <a:ext uri="{FF2B5EF4-FFF2-40B4-BE49-F238E27FC236}">
                      <a16:creationId xmlns:a16="http://schemas.microsoft.com/office/drawing/2014/main" id="{08455CD4-3809-EAA3-1C5E-9D99AAB16466}"/>
                    </a:ext>
                  </a:extLst>
                </p:cNvPr>
                <p:cNvSpPr txBox="1"/>
                <p:nvPr/>
              </p:nvSpPr>
              <p:spPr>
                <a:xfrm>
                  <a:off x="8576969" y="5790991"/>
                  <a:ext cx="501169" cy="356765"/>
                </a:xfrm>
                <a:prstGeom prst="rect">
                  <a:avLst/>
                </a:prstGeom>
                <a:noFill/>
              </p:spPr>
              <p:txBody>
                <a:bodyPr wrap="none"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alpha val="40000"/>
                        </a:srgbClr>
                      </a:solidFill>
                      <a:effectLst/>
                      <a:uLnTx/>
                      <a:uFillTx/>
                      <a:latin typeface="Lato" panose="020F0502020204030203" pitchFamily="34" charset="0"/>
                      <a:ea typeface="Tahoma" panose="020B0604030504040204" pitchFamily="34" charset="0"/>
                      <a:cs typeface="Lato" panose="020F0502020204030203" pitchFamily="34" charset="0"/>
                    </a:rPr>
                    <a:t>‘15</a:t>
                  </a:r>
                </a:p>
              </p:txBody>
            </p:sp>
            <p:sp>
              <p:nvSpPr>
                <p:cNvPr id="410" name="TextBox 409">
                  <a:extLst>
                    <a:ext uri="{FF2B5EF4-FFF2-40B4-BE49-F238E27FC236}">
                      <a16:creationId xmlns:a16="http://schemas.microsoft.com/office/drawing/2014/main" id="{61239ABC-8BF4-8F8E-9CE5-8F998E144E7A}"/>
                    </a:ext>
                  </a:extLst>
                </p:cNvPr>
                <p:cNvSpPr txBox="1"/>
                <p:nvPr/>
              </p:nvSpPr>
              <p:spPr>
                <a:xfrm>
                  <a:off x="9958477" y="5790991"/>
                  <a:ext cx="501169" cy="356765"/>
                </a:xfrm>
                <a:prstGeom prst="rect">
                  <a:avLst/>
                </a:prstGeom>
                <a:noFill/>
              </p:spPr>
              <p:txBody>
                <a:bodyPr wrap="none"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alpha val="40000"/>
                        </a:srgbClr>
                      </a:solidFill>
                      <a:effectLst/>
                      <a:uLnTx/>
                      <a:uFillTx/>
                      <a:latin typeface="Lato" panose="020F0502020204030203" pitchFamily="34" charset="0"/>
                      <a:ea typeface="Tahoma" panose="020B0604030504040204" pitchFamily="34" charset="0"/>
                      <a:cs typeface="Lato" panose="020F0502020204030203" pitchFamily="34" charset="0"/>
                    </a:rPr>
                    <a:t>‘21</a:t>
                  </a:r>
                </a:p>
              </p:txBody>
            </p:sp>
            <p:cxnSp>
              <p:nvCxnSpPr>
                <p:cNvPr id="411" name="Straight Connector 410">
                  <a:extLst>
                    <a:ext uri="{FF2B5EF4-FFF2-40B4-BE49-F238E27FC236}">
                      <a16:creationId xmlns:a16="http://schemas.microsoft.com/office/drawing/2014/main" id="{3A4038A3-5159-F895-4BAA-06BA28064A68}"/>
                    </a:ext>
                  </a:extLst>
                </p:cNvPr>
                <p:cNvCxnSpPr>
                  <a:cxnSpLocks/>
                </p:cNvCxnSpPr>
                <p:nvPr/>
              </p:nvCxnSpPr>
              <p:spPr>
                <a:xfrm>
                  <a:off x="1229202" y="235233"/>
                  <a:ext cx="0" cy="5544537"/>
                </a:xfrm>
                <a:prstGeom prst="line">
                  <a:avLst/>
                </a:prstGeom>
                <a:ln w="12700">
                  <a:solidFill>
                    <a:srgbClr val="666666">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55098BBB-8ADB-E8D7-41F4-2769D9699382}"/>
                    </a:ext>
                  </a:extLst>
                </p:cNvPr>
                <p:cNvCxnSpPr>
                  <a:cxnSpLocks/>
                </p:cNvCxnSpPr>
                <p:nvPr/>
              </p:nvCxnSpPr>
              <p:spPr>
                <a:xfrm>
                  <a:off x="1919961" y="235233"/>
                  <a:ext cx="0" cy="5546774"/>
                </a:xfrm>
                <a:prstGeom prst="line">
                  <a:avLst/>
                </a:prstGeom>
                <a:ln w="12700">
                  <a:solidFill>
                    <a:srgbClr val="666666">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D8562ED4-BB4A-28BD-A1B6-E865998E98BE}"/>
                    </a:ext>
                  </a:extLst>
                </p:cNvPr>
                <p:cNvCxnSpPr>
                  <a:cxnSpLocks/>
                </p:cNvCxnSpPr>
                <p:nvPr/>
              </p:nvCxnSpPr>
              <p:spPr>
                <a:xfrm>
                  <a:off x="3071227" y="235233"/>
                  <a:ext cx="0" cy="5546774"/>
                </a:xfrm>
                <a:prstGeom prst="line">
                  <a:avLst/>
                </a:prstGeom>
                <a:ln w="12700">
                  <a:solidFill>
                    <a:srgbClr val="666666">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49AC35CB-C2C7-91A6-493C-ECE6D9609DE7}"/>
                    </a:ext>
                  </a:extLst>
                </p:cNvPr>
                <p:cNvCxnSpPr>
                  <a:cxnSpLocks/>
                </p:cNvCxnSpPr>
                <p:nvPr/>
              </p:nvCxnSpPr>
              <p:spPr>
                <a:xfrm>
                  <a:off x="4222491" y="1036322"/>
                  <a:ext cx="0" cy="4743448"/>
                </a:xfrm>
                <a:prstGeom prst="line">
                  <a:avLst/>
                </a:prstGeom>
                <a:ln w="12700">
                  <a:solidFill>
                    <a:srgbClr val="666666">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DD5A028C-0723-3B65-9523-A9E7935F1D62}"/>
                    </a:ext>
                  </a:extLst>
                </p:cNvPr>
                <p:cNvCxnSpPr>
                  <a:cxnSpLocks/>
                </p:cNvCxnSpPr>
                <p:nvPr/>
              </p:nvCxnSpPr>
              <p:spPr>
                <a:xfrm>
                  <a:off x="5376318" y="1036322"/>
                  <a:ext cx="0" cy="4743448"/>
                </a:xfrm>
                <a:prstGeom prst="line">
                  <a:avLst/>
                </a:prstGeom>
                <a:ln w="12700">
                  <a:solidFill>
                    <a:srgbClr val="666666">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8FA41992-17CF-3179-CCC1-B7DDC04C9F56}"/>
                    </a:ext>
                  </a:extLst>
                </p:cNvPr>
                <p:cNvCxnSpPr>
                  <a:cxnSpLocks/>
                </p:cNvCxnSpPr>
                <p:nvPr/>
              </p:nvCxnSpPr>
              <p:spPr>
                <a:xfrm>
                  <a:off x="6525021" y="1036322"/>
                  <a:ext cx="0" cy="4743448"/>
                </a:xfrm>
                <a:prstGeom prst="line">
                  <a:avLst/>
                </a:prstGeom>
                <a:ln w="12700">
                  <a:solidFill>
                    <a:srgbClr val="666666">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548116DF-91B6-3675-2441-B01CFEDAAA81}"/>
                    </a:ext>
                  </a:extLst>
                </p:cNvPr>
                <p:cNvCxnSpPr>
                  <a:cxnSpLocks/>
                </p:cNvCxnSpPr>
                <p:nvPr/>
              </p:nvCxnSpPr>
              <p:spPr>
                <a:xfrm>
                  <a:off x="7676286" y="1036322"/>
                  <a:ext cx="0" cy="4743448"/>
                </a:xfrm>
                <a:prstGeom prst="line">
                  <a:avLst/>
                </a:prstGeom>
                <a:ln w="12700">
                  <a:solidFill>
                    <a:srgbClr val="666666">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BE64065D-977B-DCA0-191B-6866FFC744B7}"/>
                    </a:ext>
                  </a:extLst>
                </p:cNvPr>
                <p:cNvCxnSpPr>
                  <a:cxnSpLocks/>
                </p:cNvCxnSpPr>
                <p:nvPr/>
              </p:nvCxnSpPr>
              <p:spPr>
                <a:xfrm>
                  <a:off x="8827552" y="235233"/>
                  <a:ext cx="0" cy="5544538"/>
                </a:xfrm>
                <a:prstGeom prst="line">
                  <a:avLst/>
                </a:prstGeom>
                <a:ln w="12700">
                  <a:solidFill>
                    <a:srgbClr val="666666">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BA4DA265-369B-27BC-52F0-2459FE3928BD}"/>
                    </a:ext>
                  </a:extLst>
                </p:cNvPr>
                <p:cNvCxnSpPr>
                  <a:cxnSpLocks/>
                </p:cNvCxnSpPr>
                <p:nvPr/>
              </p:nvCxnSpPr>
              <p:spPr>
                <a:xfrm>
                  <a:off x="10209061" y="235233"/>
                  <a:ext cx="0" cy="5544537"/>
                </a:xfrm>
                <a:prstGeom prst="line">
                  <a:avLst/>
                </a:prstGeom>
                <a:ln w="12700">
                  <a:solidFill>
                    <a:srgbClr val="666666">
                      <a:alpha val="2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CD9A30A7-16DE-40B4-21E6-E148811DB748}"/>
                  </a:ext>
                </a:extLst>
              </p:cNvPr>
              <p:cNvGrpSpPr/>
              <p:nvPr/>
            </p:nvGrpSpPr>
            <p:grpSpPr>
              <a:xfrm>
                <a:off x="974905" y="2657847"/>
                <a:ext cx="6505111" cy="2440123"/>
                <a:chOff x="1183482" y="610635"/>
                <a:chExt cx="9071299" cy="3402725"/>
              </a:xfrm>
              <a:solidFill>
                <a:srgbClr val="FF6699"/>
              </a:solidFill>
            </p:grpSpPr>
            <p:sp>
              <p:nvSpPr>
                <p:cNvPr id="362" name="Oval 361">
                  <a:extLst>
                    <a:ext uri="{FF2B5EF4-FFF2-40B4-BE49-F238E27FC236}">
                      <a16:creationId xmlns:a16="http://schemas.microsoft.com/office/drawing/2014/main" id="{2062468F-5E9E-91DC-390C-4A45DCE50C8E}"/>
                    </a:ext>
                  </a:extLst>
                </p:cNvPr>
                <p:cNvSpPr/>
                <p:nvPr/>
              </p:nvSpPr>
              <p:spPr>
                <a:xfrm>
                  <a:off x="1183482" y="392192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Oval 362">
                  <a:extLst>
                    <a:ext uri="{FF2B5EF4-FFF2-40B4-BE49-F238E27FC236}">
                      <a16:creationId xmlns:a16="http://schemas.microsoft.com/office/drawing/2014/main" id="{CC28D64C-A858-796A-853A-10D5CF064BB4}"/>
                    </a:ext>
                  </a:extLst>
                </p:cNvPr>
                <p:cNvSpPr/>
                <p:nvPr/>
              </p:nvSpPr>
              <p:spPr>
                <a:xfrm>
                  <a:off x="1413735" y="392192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Oval 363">
                  <a:extLst>
                    <a:ext uri="{FF2B5EF4-FFF2-40B4-BE49-F238E27FC236}">
                      <a16:creationId xmlns:a16="http://schemas.microsoft.com/office/drawing/2014/main" id="{6EB19B7E-D258-34BF-8750-903A6CE4D038}"/>
                    </a:ext>
                  </a:extLst>
                </p:cNvPr>
                <p:cNvSpPr/>
                <p:nvPr/>
              </p:nvSpPr>
              <p:spPr>
                <a:xfrm>
                  <a:off x="1643988" y="389017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5" name="Oval 364">
                  <a:extLst>
                    <a:ext uri="{FF2B5EF4-FFF2-40B4-BE49-F238E27FC236}">
                      <a16:creationId xmlns:a16="http://schemas.microsoft.com/office/drawing/2014/main" id="{BBA2265D-0358-131A-3455-A8DF25D6A0F1}"/>
                    </a:ext>
                  </a:extLst>
                </p:cNvPr>
                <p:cNvSpPr/>
                <p:nvPr/>
              </p:nvSpPr>
              <p:spPr>
                <a:xfrm>
                  <a:off x="1874241" y="379873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6" name="Oval 365">
                  <a:extLst>
                    <a:ext uri="{FF2B5EF4-FFF2-40B4-BE49-F238E27FC236}">
                      <a16:creationId xmlns:a16="http://schemas.microsoft.com/office/drawing/2014/main" id="{764E0EED-A963-A520-A8DF-98CAA1A0A647}"/>
                    </a:ext>
                  </a:extLst>
                </p:cNvPr>
                <p:cNvSpPr/>
                <p:nvPr/>
              </p:nvSpPr>
              <p:spPr>
                <a:xfrm>
                  <a:off x="2104494" y="3694827"/>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Oval 366">
                  <a:extLst>
                    <a:ext uri="{FF2B5EF4-FFF2-40B4-BE49-F238E27FC236}">
                      <a16:creationId xmlns:a16="http://schemas.microsoft.com/office/drawing/2014/main" id="{BED9826D-7ADA-FCC3-146B-8AEEB8B5048B}"/>
                    </a:ext>
                  </a:extLst>
                </p:cNvPr>
                <p:cNvSpPr/>
                <p:nvPr/>
              </p:nvSpPr>
              <p:spPr>
                <a:xfrm>
                  <a:off x="2334747" y="3579572"/>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Oval 367">
                  <a:extLst>
                    <a:ext uri="{FF2B5EF4-FFF2-40B4-BE49-F238E27FC236}">
                      <a16:creationId xmlns:a16="http://schemas.microsoft.com/office/drawing/2014/main" id="{2BEC00E9-2E04-D182-F6EC-F0EA278E605F}"/>
                    </a:ext>
                  </a:extLst>
                </p:cNvPr>
                <p:cNvSpPr/>
                <p:nvPr/>
              </p:nvSpPr>
              <p:spPr>
                <a:xfrm>
                  <a:off x="2565000" y="3639581"/>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9" name="Oval 368">
                  <a:extLst>
                    <a:ext uri="{FF2B5EF4-FFF2-40B4-BE49-F238E27FC236}">
                      <a16:creationId xmlns:a16="http://schemas.microsoft.com/office/drawing/2014/main" id="{F2462EFD-8C7E-979F-AACD-4A1B2C567F62}"/>
                    </a:ext>
                  </a:extLst>
                </p:cNvPr>
                <p:cNvSpPr/>
                <p:nvPr/>
              </p:nvSpPr>
              <p:spPr>
                <a:xfrm>
                  <a:off x="2795253" y="3549094"/>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Oval 369">
                  <a:extLst>
                    <a:ext uri="{FF2B5EF4-FFF2-40B4-BE49-F238E27FC236}">
                      <a16:creationId xmlns:a16="http://schemas.microsoft.com/office/drawing/2014/main" id="{E9FD80F2-3C1C-2B42-C69A-726011ACBAB9}"/>
                    </a:ext>
                  </a:extLst>
                </p:cNvPr>
                <p:cNvSpPr/>
                <p:nvPr/>
              </p:nvSpPr>
              <p:spPr>
                <a:xfrm>
                  <a:off x="3025506" y="3453844"/>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Oval 370">
                  <a:extLst>
                    <a:ext uri="{FF2B5EF4-FFF2-40B4-BE49-F238E27FC236}">
                      <a16:creationId xmlns:a16="http://schemas.microsoft.com/office/drawing/2014/main" id="{1C55E260-9C83-1D98-A021-FC7A3BCAF0DF}"/>
                    </a:ext>
                  </a:extLst>
                </p:cNvPr>
                <p:cNvSpPr/>
                <p:nvPr/>
              </p:nvSpPr>
              <p:spPr>
                <a:xfrm>
                  <a:off x="3255759" y="344432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Oval 371">
                  <a:extLst>
                    <a:ext uri="{FF2B5EF4-FFF2-40B4-BE49-F238E27FC236}">
                      <a16:creationId xmlns:a16="http://schemas.microsoft.com/office/drawing/2014/main" id="{5AA2640B-8EDC-E05D-92FB-741A633EFA72}"/>
                    </a:ext>
                  </a:extLst>
                </p:cNvPr>
                <p:cNvSpPr/>
                <p:nvPr/>
              </p:nvSpPr>
              <p:spPr>
                <a:xfrm>
                  <a:off x="3486012" y="327287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3" name="Oval 372">
                  <a:extLst>
                    <a:ext uri="{FF2B5EF4-FFF2-40B4-BE49-F238E27FC236}">
                      <a16:creationId xmlns:a16="http://schemas.microsoft.com/office/drawing/2014/main" id="{1D0F67C8-FA48-788A-E652-1E5C0C98CD01}"/>
                    </a:ext>
                  </a:extLst>
                </p:cNvPr>
                <p:cNvSpPr/>
                <p:nvPr/>
              </p:nvSpPr>
              <p:spPr>
                <a:xfrm>
                  <a:off x="3716265" y="315857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Oval 373">
                  <a:extLst>
                    <a:ext uri="{FF2B5EF4-FFF2-40B4-BE49-F238E27FC236}">
                      <a16:creationId xmlns:a16="http://schemas.microsoft.com/office/drawing/2014/main" id="{0F4B7886-B9F9-909F-AB49-1EF2AAA8B6D3}"/>
                    </a:ext>
                  </a:extLst>
                </p:cNvPr>
                <p:cNvSpPr/>
                <p:nvPr/>
              </p:nvSpPr>
              <p:spPr>
                <a:xfrm>
                  <a:off x="3946518" y="304427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Oval 374">
                  <a:extLst>
                    <a:ext uri="{FF2B5EF4-FFF2-40B4-BE49-F238E27FC236}">
                      <a16:creationId xmlns:a16="http://schemas.microsoft.com/office/drawing/2014/main" id="{712C1542-0E96-2155-4039-F0FFB712A7AC}"/>
                    </a:ext>
                  </a:extLst>
                </p:cNvPr>
                <p:cNvSpPr/>
                <p:nvPr/>
              </p:nvSpPr>
              <p:spPr>
                <a:xfrm>
                  <a:off x="4176771" y="3015695"/>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Oval 375">
                  <a:extLst>
                    <a:ext uri="{FF2B5EF4-FFF2-40B4-BE49-F238E27FC236}">
                      <a16:creationId xmlns:a16="http://schemas.microsoft.com/office/drawing/2014/main" id="{2805B029-3660-A6C9-659D-A8F6262ED4BD}"/>
                    </a:ext>
                  </a:extLst>
                </p:cNvPr>
                <p:cNvSpPr/>
                <p:nvPr/>
              </p:nvSpPr>
              <p:spPr>
                <a:xfrm>
                  <a:off x="4407024" y="2996645"/>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7" name="Oval 376">
                  <a:extLst>
                    <a:ext uri="{FF2B5EF4-FFF2-40B4-BE49-F238E27FC236}">
                      <a16:creationId xmlns:a16="http://schemas.microsoft.com/office/drawing/2014/main" id="{39601251-F800-0135-FACB-032BEE5642AD}"/>
                    </a:ext>
                  </a:extLst>
                </p:cNvPr>
                <p:cNvSpPr/>
                <p:nvPr/>
              </p:nvSpPr>
              <p:spPr>
                <a:xfrm>
                  <a:off x="4637277" y="2882345"/>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Oval 377">
                  <a:extLst>
                    <a:ext uri="{FF2B5EF4-FFF2-40B4-BE49-F238E27FC236}">
                      <a16:creationId xmlns:a16="http://schemas.microsoft.com/office/drawing/2014/main" id="{57228DB9-2C47-E4BB-37D4-86211294F406}"/>
                    </a:ext>
                  </a:extLst>
                </p:cNvPr>
                <p:cNvSpPr/>
                <p:nvPr/>
              </p:nvSpPr>
              <p:spPr>
                <a:xfrm>
                  <a:off x="4867530" y="289187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Oval 378">
                  <a:extLst>
                    <a:ext uri="{FF2B5EF4-FFF2-40B4-BE49-F238E27FC236}">
                      <a16:creationId xmlns:a16="http://schemas.microsoft.com/office/drawing/2014/main" id="{C1758469-D009-00E0-2BA2-15809AD37D28}"/>
                    </a:ext>
                  </a:extLst>
                </p:cNvPr>
                <p:cNvSpPr/>
                <p:nvPr/>
              </p:nvSpPr>
              <p:spPr>
                <a:xfrm>
                  <a:off x="5097783" y="272042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Oval 379">
                  <a:extLst>
                    <a:ext uri="{FF2B5EF4-FFF2-40B4-BE49-F238E27FC236}">
                      <a16:creationId xmlns:a16="http://schemas.microsoft.com/office/drawing/2014/main" id="{5AFB618D-322A-C5DF-FBED-90C3A51E60EB}"/>
                    </a:ext>
                  </a:extLst>
                </p:cNvPr>
                <p:cNvSpPr/>
                <p:nvPr/>
              </p:nvSpPr>
              <p:spPr>
                <a:xfrm>
                  <a:off x="5328036" y="2753757"/>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1" name="Oval 380">
                  <a:extLst>
                    <a:ext uri="{FF2B5EF4-FFF2-40B4-BE49-F238E27FC236}">
                      <a16:creationId xmlns:a16="http://schemas.microsoft.com/office/drawing/2014/main" id="{E32CE377-17C8-4D95-B1BB-7BAD11E300DE}"/>
                    </a:ext>
                  </a:extLst>
                </p:cNvPr>
                <p:cNvSpPr/>
                <p:nvPr/>
              </p:nvSpPr>
              <p:spPr>
                <a:xfrm>
                  <a:off x="5558289" y="2644219"/>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Oval 381">
                  <a:extLst>
                    <a:ext uri="{FF2B5EF4-FFF2-40B4-BE49-F238E27FC236}">
                      <a16:creationId xmlns:a16="http://schemas.microsoft.com/office/drawing/2014/main" id="{CD5B8F44-115C-874E-57A3-CEA883AD3254}"/>
                    </a:ext>
                  </a:extLst>
                </p:cNvPr>
                <p:cNvSpPr/>
                <p:nvPr/>
              </p:nvSpPr>
              <p:spPr>
                <a:xfrm>
                  <a:off x="5788542" y="2482294"/>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Oval 382">
                  <a:extLst>
                    <a:ext uri="{FF2B5EF4-FFF2-40B4-BE49-F238E27FC236}">
                      <a16:creationId xmlns:a16="http://schemas.microsoft.com/office/drawing/2014/main" id="{0A4449C2-01F0-DAE2-9F2A-FFEFC79F3C3C}"/>
                    </a:ext>
                  </a:extLst>
                </p:cNvPr>
                <p:cNvSpPr/>
                <p:nvPr/>
              </p:nvSpPr>
              <p:spPr>
                <a:xfrm>
                  <a:off x="6018795" y="2277507"/>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Oval 383">
                  <a:extLst>
                    <a:ext uri="{FF2B5EF4-FFF2-40B4-BE49-F238E27FC236}">
                      <a16:creationId xmlns:a16="http://schemas.microsoft.com/office/drawing/2014/main" id="{E073812D-43D1-2025-EFE9-C2A68C91A256}"/>
                    </a:ext>
                  </a:extLst>
                </p:cNvPr>
                <p:cNvSpPr/>
                <p:nvPr/>
              </p:nvSpPr>
              <p:spPr>
                <a:xfrm>
                  <a:off x="6249048" y="2296557"/>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5" name="Oval 384">
                  <a:extLst>
                    <a:ext uri="{FF2B5EF4-FFF2-40B4-BE49-F238E27FC236}">
                      <a16:creationId xmlns:a16="http://schemas.microsoft.com/office/drawing/2014/main" id="{EFDD33EA-8C1D-55BC-33B0-6EB8F24BFEB1}"/>
                    </a:ext>
                  </a:extLst>
                </p:cNvPr>
                <p:cNvSpPr/>
                <p:nvPr/>
              </p:nvSpPr>
              <p:spPr>
                <a:xfrm>
                  <a:off x="6479301" y="2348945"/>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6" name="Oval 385">
                  <a:extLst>
                    <a:ext uri="{FF2B5EF4-FFF2-40B4-BE49-F238E27FC236}">
                      <a16:creationId xmlns:a16="http://schemas.microsoft.com/office/drawing/2014/main" id="{5FF93E90-A6DA-BF62-CA5D-25E826857AF9}"/>
                    </a:ext>
                  </a:extLst>
                </p:cNvPr>
                <p:cNvSpPr/>
                <p:nvPr/>
              </p:nvSpPr>
              <p:spPr>
                <a:xfrm>
                  <a:off x="6709554" y="218225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7" name="Oval 386">
                  <a:extLst>
                    <a:ext uri="{FF2B5EF4-FFF2-40B4-BE49-F238E27FC236}">
                      <a16:creationId xmlns:a16="http://schemas.microsoft.com/office/drawing/2014/main" id="{49397890-A911-B362-9120-57044E8A8C88}"/>
                    </a:ext>
                  </a:extLst>
                </p:cNvPr>
                <p:cNvSpPr/>
                <p:nvPr/>
              </p:nvSpPr>
              <p:spPr>
                <a:xfrm>
                  <a:off x="6939807" y="202985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8" name="Oval 387">
                  <a:extLst>
                    <a:ext uri="{FF2B5EF4-FFF2-40B4-BE49-F238E27FC236}">
                      <a16:creationId xmlns:a16="http://schemas.microsoft.com/office/drawing/2014/main" id="{DD34DDC3-8745-55D1-FDFC-F23749722A7C}"/>
                    </a:ext>
                  </a:extLst>
                </p:cNvPr>
                <p:cNvSpPr/>
                <p:nvPr/>
              </p:nvSpPr>
              <p:spPr>
                <a:xfrm>
                  <a:off x="7170060" y="1886983"/>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9" name="Oval 388">
                  <a:extLst>
                    <a:ext uri="{FF2B5EF4-FFF2-40B4-BE49-F238E27FC236}">
                      <a16:creationId xmlns:a16="http://schemas.microsoft.com/office/drawing/2014/main" id="{02E90114-F950-D672-4215-D12A51ACF459}"/>
                    </a:ext>
                  </a:extLst>
                </p:cNvPr>
                <p:cNvSpPr/>
                <p:nvPr/>
              </p:nvSpPr>
              <p:spPr>
                <a:xfrm>
                  <a:off x="7400313" y="179649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0" name="Oval 389">
                  <a:extLst>
                    <a:ext uri="{FF2B5EF4-FFF2-40B4-BE49-F238E27FC236}">
                      <a16:creationId xmlns:a16="http://schemas.microsoft.com/office/drawing/2014/main" id="{406EE7C3-DF77-A6A5-806E-9C15482E6E1A}"/>
                    </a:ext>
                  </a:extLst>
                </p:cNvPr>
                <p:cNvSpPr/>
                <p:nvPr/>
              </p:nvSpPr>
              <p:spPr>
                <a:xfrm>
                  <a:off x="7630566" y="1748872"/>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1" name="Oval 390">
                  <a:extLst>
                    <a:ext uri="{FF2B5EF4-FFF2-40B4-BE49-F238E27FC236}">
                      <a16:creationId xmlns:a16="http://schemas.microsoft.com/office/drawing/2014/main" id="{4C093C8A-37C1-5496-94AD-701F74788E69}"/>
                    </a:ext>
                  </a:extLst>
                </p:cNvPr>
                <p:cNvSpPr/>
                <p:nvPr/>
              </p:nvSpPr>
              <p:spPr>
                <a:xfrm>
                  <a:off x="7860819" y="168696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2" name="Oval 391">
                  <a:extLst>
                    <a:ext uri="{FF2B5EF4-FFF2-40B4-BE49-F238E27FC236}">
                      <a16:creationId xmlns:a16="http://schemas.microsoft.com/office/drawing/2014/main" id="{0412CEF9-47AA-7CCA-2330-0BEC9E043C4F}"/>
                    </a:ext>
                  </a:extLst>
                </p:cNvPr>
                <p:cNvSpPr/>
                <p:nvPr/>
              </p:nvSpPr>
              <p:spPr>
                <a:xfrm>
                  <a:off x="8091072" y="1539323"/>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3" name="Oval 392">
                  <a:extLst>
                    <a:ext uri="{FF2B5EF4-FFF2-40B4-BE49-F238E27FC236}">
                      <a16:creationId xmlns:a16="http://schemas.microsoft.com/office/drawing/2014/main" id="{2D664A0A-01AF-E9D2-0874-0F05700FC61B}"/>
                    </a:ext>
                  </a:extLst>
                </p:cNvPr>
                <p:cNvSpPr/>
                <p:nvPr/>
              </p:nvSpPr>
              <p:spPr>
                <a:xfrm>
                  <a:off x="8321325" y="1405973"/>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4" name="Oval 393">
                  <a:extLst>
                    <a:ext uri="{FF2B5EF4-FFF2-40B4-BE49-F238E27FC236}">
                      <a16:creationId xmlns:a16="http://schemas.microsoft.com/office/drawing/2014/main" id="{7F43F820-B7B3-08A9-6E3E-4813EC7F863E}"/>
                    </a:ext>
                  </a:extLst>
                </p:cNvPr>
                <p:cNvSpPr/>
                <p:nvPr/>
              </p:nvSpPr>
              <p:spPr>
                <a:xfrm>
                  <a:off x="8551578" y="137263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5" name="Oval 394">
                  <a:extLst>
                    <a:ext uri="{FF2B5EF4-FFF2-40B4-BE49-F238E27FC236}">
                      <a16:creationId xmlns:a16="http://schemas.microsoft.com/office/drawing/2014/main" id="{801844E1-7846-66DB-29F1-B92C7A284855}"/>
                    </a:ext>
                  </a:extLst>
                </p:cNvPr>
                <p:cNvSpPr/>
                <p:nvPr/>
              </p:nvSpPr>
              <p:spPr>
                <a:xfrm>
                  <a:off x="8781831" y="124404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6" name="Oval 395">
                  <a:extLst>
                    <a:ext uri="{FF2B5EF4-FFF2-40B4-BE49-F238E27FC236}">
                      <a16:creationId xmlns:a16="http://schemas.microsoft.com/office/drawing/2014/main" id="{BA330E5F-28CE-531C-BED5-7F1B242E008E}"/>
                    </a:ext>
                  </a:extLst>
                </p:cNvPr>
                <p:cNvSpPr/>
                <p:nvPr/>
              </p:nvSpPr>
              <p:spPr>
                <a:xfrm>
                  <a:off x="9012084" y="101544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7" name="Oval 396">
                  <a:extLst>
                    <a:ext uri="{FF2B5EF4-FFF2-40B4-BE49-F238E27FC236}">
                      <a16:creationId xmlns:a16="http://schemas.microsoft.com/office/drawing/2014/main" id="{FC5287FA-CBB6-7DB5-2A04-26F24647130A}"/>
                    </a:ext>
                  </a:extLst>
                </p:cNvPr>
                <p:cNvSpPr/>
                <p:nvPr/>
              </p:nvSpPr>
              <p:spPr>
                <a:xfrm>
                  <a:off x="9242337" y="92019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8" name="Oval 397">
                  <a:extLst>
                    <a:ext uri="{FF2B5EF4-FFF2-40B4-BE49-F238E27FC236}">
                      <a16:creationId xmlns:a16="http://schemas.microsoft.com/office/drawing/2014/main" id="{EE0FE566-A81B-3D05-0237-67499BBBB89F}"/>
                    </a:ext>
                  </a:extLst>
                </p:cNvPr>
                <p:cNvSpPr/>
                <p:nvPr/>
              </p:nvSpPr>
              <p:spPr>
                <a:xfrm>
                  <a:off x="9472590" y="85828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 name="Oval 398">
                  <a:extLst>
                    <a:ext uri="{FF2B5EF4-FFF2-40B4-BE49-F238E27FC236}">
                      <a16:creationId xmlns:a16="http://schemas.microsoft.com/office/drawing/2014/main" id="{9366C3FB-C1D5-C161-FAE0-F3F61679A5F8}"/>
                    </a:ext>
                  </a:extLst>
                </p:cNvPr>
                <p:cNvSpPr/>
                <p:nvPr/>
              </p:nvSpPr>
              <p:spPr>
                <a:xfrm>
                  <a:off x="9702843" y="71064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0" name="Oval 399">
                  <a:extLst>
                    <a:ext uri="{FF2B5EF4-FFF2-40B4-BE49-F238E27FC236}">
                      <a16:creationId xmlns:a16="http://schemas.microsoft.com/office/drawing/2014/main" id="{BC39F202-6388-DF11-DC98-6D35FCC16720}"/>
                    </a:ext>
                  </a:extLst>
                </p:cNvPr>
                <p:cNvSpPr/>
                <p:nvPr/>
              </p:nvSpPr>
              <p:spPr>
                <a:xfrm>
                  <a:off x="9933096" y="610635"/>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1" name="Oval 400">
                  <a:extLst>
                    <a:ext uri="{FF2B5EF4-FFF2-40B4-BE49-F238E27FC236}">
                      <a16:creationId xmlns:a16="http://schemas.microsoft.com/office/drawing/2014/main" id="{05D79303-7464-30C8-599D-45162C06BD2B}"/>
                    </a:ext>
                  </a:extLst>
                </p:cNvPr>
                <p:cNvSpPr/>
                <p:nvPr/>
              </p:nvSpPr>
              <p:spPr>
                <a:xfrm>
                  <a:off x="10163341" y="796373"/>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9" name="Group 238">
                <a:extLst>
                  <a:ext uri="{FF2B5EF4-FFF2-40B4-BE49-F238E27FC236}">
                    <a16:creationId xmlns:a16="http://schemas.microsoft.com/office/drawing/2014/main" id="{D62673F8-A046-D637-6FAE-0BF7863F56CA}"/>
                  </a:ext>
                </a:extLst>
              </p:cNvPr>
              <p:cNvGrpSpPr/>
              <p:nvPr/>
            </p:nvGrpSpPr>
            <p:grpSpPr>
              <a:xfrm>
                <a:off x="974905" y="5253136"/>
                <a:ext cx="6505111" cy="644453"/>
                <a:chOff x="1183482" y="4229736"/>
                <a:chExt cx="9071299" cy="898682"/>
              </a:xfrm>
              <a:solidFill>
                <a:schemeClr val="bg1"/>
              </a:solidFill>
            </p:grpSpPr>
            <p:sp>
              <p:nvSpPr>
                <p:cNvPr id="322" name="Oval 321">
                  <a:extLst>
                    <a:ext uri="{FF2B5EF4-FFF2-40B4-BE49-F238E27FC236}">
                      <a16:creationId xmlns:a16="http://schemas.microsoft.com/office/drawing/2014/main" id="{B48676AA-19CA-56D8-04C8-D0301D40C46D}"/>
                    </a:ext>
                  </a:extLst>
                </p:cNvPr>
                <p:cNvSpPr/>
                <p:nvPr/>
              </p:nvSpPr>
              <p:spPr>
                <a:xfrm>
                  <a:off x="1183482" y="4865528"/>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3" name="Oval 322">
                  <a:extLst>
                    <a:ext uri="{FF2B5EF4-FFF2-40B4-BE49-F238E27FC236}">
                      <a16:creationId xmlns:a16="http://schemas.microsoft.com/office/drawing/2014/main" id="{0765433E-8DF5-C8AD-C036-DC911AFD224C}"/>
                    </a:ext>
                  </a:extLst>
                </p:cNvPr>
                <p:cNvSpPr/>
                <p:nvPr/>
              </p:nvSpPr>
              <p:spPr>
                <a:xfrm>
                  <a:off x="1413735" y="4853621"/>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4" name="Oval 323">
                  <a:extLst>
                    <a:ext uri="{FF2B5EF4-FFF2-40B4-BE49-F238E27FC236}">
                      <a16:creationId xmlns:a16="http://schemas.microsoft.com/office/drawing/2014/main" id="{9331C8A3-A2EB-91A5-3F40-1BD8835FEF5F}"/>
                    </a:ext>
                  </a:extLst>
                </p:cNvPr>
                <p:cNvSpPr/>
                <p:nvPr/>
              </p:nvSpPr>
              <p:spPr>
                <a:xfrm>
                  <a:off x="1643988" y="4870290"/>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5" name="Oval 324">
                  <a:extLst>
                    <a:ext uri="{FF2B5EF4-FFF2-40B4-BE49-F238E27FC236}">
                      <a16:creationId xmlns:a16="http://schemas.microsoft.com/office/drawing/2014/main" id="{63316DCB-3C7F-8A59-BA41-7CE5D0E8A236}"/>
                    </a:ext>
                  </a:extLst>
                </p:cNvPr>
                <p:cNvSpPr/>
                <p:nvPr/>
              </p:nvSpPr>
              <p:spPr>
                <a:xfrm>
                  <a:off x="1874241" y="4844097"/>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6" name="Oval 325">
                  <a:extLst>
                    <a:ext uri="{FF2B5EF4-FFF2-40B4-BE49-F238E27FC236}">
                      <a16:creationId xmlns:a16="http://schemas.microsoft.com/office/drawing/2014/main" id="{906E1E0B-034E-833C-41BD-56307D9DDD09}"/>
                    </a:ext>
                  </a:extLst>
                </p:cNvPr>
                <p:cNvSpPr/>
                <p:nvPr/>
              </p:nvSpPr>
              <p:spPr>
                <a:xfrm>
                  <a:off x="2104494" y="4808378"/>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7" name="Oval 326">
                  <a:extLst>
                    <a:ext uri="{FF2B5EF4-FFF2-40B4-BE49-F238E27FC236}">
                      <a16:creationId xmlns:a16="http://schemas.microsoft.com/office/drawing/2014/main" id="{AEC02834-4252-B105-BF38-5650DD2A0704}"/>
                    </a:ext>
                  </a:extLst>
                </p:cNvPr>
                <p:cNvSpPr/>
                <p:nvPr/>
              </p:nvSpPr>
              <p:spPr>
                <a:xfrm>
                  <a:off x="2334747" y="4789328"/>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8" name="Oval 327">
                  <a:extLst>
                    <a:ext uri="{FF2B5EF4-FFF2-40B4-BE49-F238E27FC236}">
                      <a16:creationId xmlns:a16="http://schemas.microsoft.com/office/drawing/2014/main" id="{1F47325B-178E-08AB-7C3B-208EDDDB56BB}"/>
                    </a:ext>
                  </a:extLst>
                </p:cNvPr>
                <p:cNvSpPr/>
                <p:nvPr/>
              </p:nvSpPr>
              <p:spPr>
                <a:xfrm>
                  <a:off x="2565000" y="4898866"/>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9" name="Oval 328">
                  <a:extLst>
                    <a:ext uri="{FF2B5EF4-FFF2-40B4-BE49-F238E27FC236}">
                      <a16:creationId xmlns:a16="http://schemas.microsoft.com/office/drawing/2014/main" id="{F09F340A-67FA-E320-06FF-BA7309BD23D4}"/>
                    </a:ext>
                  </a:extLst>
                </p:cNvPr>
                <p:cNvSpPr/>
                <p:nvPr/>
              </p:nvSpPr>
              <p:spPr>
                <a:xfrm>
                  <a:off x="2795253" y="4948872"/>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0" name="Oval 329">
                  <a:extLst>
                    <a:ext uri="{FF2B5EF4-FFF2-40B4-BE49-F238E27FC236}">
                      <a16:creationId xmlns:a16="http://schemas.microsoft.com/office/drawing/2014/main" id="{FB331C04-65EE-506E-3817-2EB67B574BFD}"/>
                    </a:ext>
                  </a:extLst>
                </p:cNvPr>
                <p:cNvSpPr/>
                <p:nvPr/>
              </p:nvSpPr>
              <p:spPr>
                <a:xfrm>
                  <a:off x="3025506" y="4913153"/>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1" name="Oval 330">
                  <a:extLst>
                    <a:ext uri="{FF2B5EF4-FFF2-40B4-BE49-F238E27FC236}">
                      <a16:creationId xmlns:a16="http://schemas.microsoft.com/office/drawing/2014/main" id="{A644B699-13F9-DFEB-1A4F-E275EFF0E133}"/>
                    </a:ext>
                  </a:extLst>
                </p:cNvPr>
                <p:cNvSpPr/>
                <p:nvPr/>
              </p:nvSpPr>
              <p:spPr>
                <a:xfrm>
                  <a:off x="3255759" y="4934584"/>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2" name="Oval 331">
                  <a:extLst>
                    <a:ext uri="{FF2B5EF4-FFF2-40B4-BE49-F238E27FC236}">
                      <a16:creationId xmlns:a16="http://schemas.microsoft.com/office/drawing/2014/main" id="{3F8C8B68-43B8-9A3A-4503-88C51DE9A3BA}"/>
                    </a:ext>
                  </a:extLst>
                </p:cNvPr>
                <p:cNvSpPr/>
                <p:nvPr/>
              </p:nvSpPr>
              <p:spPr>
                <a:xfrm>
                  <a:off x="3486012" y="4948871"/>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Oval 332">
                  <a:extLst>
                    <a:ext uri="{FF2B5EF4-FFF2-40B4-BE49-F238E27FC236}">
                      <a16:creationId xmlns:a16="http://schemas.microsoft.com/office/drawing/2014/main" id="{333C6F26-8CF9-EC30-607E-F9B6F0DB4FC2}"/>
                    </a:ext>
                  </a:extLst>
                </p:cNvPr>
                <p:cNvSpPr/>
                <p:nvPr/>
              </p:nvSpPr>
              <p:spPr>
                <a:xfrm>
                  <a:off x="3716265" y="4967921"/>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4" name="Oval 333">
                  <a:extLst>
                    <a:ext uri="{FF2B5EF4-FFF2-40B4-BE49-F238E27FC236}">
                      <a16:creationId xmlns:a16="http://schemas.microsoft.com/office/drawing/2014/main" id="{6FC13B98-C2FA-C5D6-D095-E1A2467FB671}"/>
                    </a:ext>
                  </a:extLst>
                </p:cNvPr>
                <p:cNvSpPr/>
                <p:nvPr/>
              </p:nvSpPr>
              <p:spPr>
                <a:xfrm>
                  <a:off x="3946518" y="4953634"/>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5" name="Oval 334">
                  <a:extLst>
                    <a:ext uri="{FF2B5EF4-FFF2-40B4-BE49-F238E27FC236}">
                      <a16:creationId xmlns:a16="http://schemas.microsoft.com/office/drawing/2014/main" id="{E362D04C-4742-6720-1EA7-1917F320F67D}"/>
                    </a:ext>
                  </a:extLst>
                </p:cNvPr>
                <p:cNvSpPr/>
                <p:nvPr/>
              </p:nvSpPr>
              <p:spPr>
                <a:xfrm>
                  <a:off x="4176771" y="4989353"/>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6" name="Oval 335">
                  <a:extLst>
                    <a:ext uri="{FF2B5EF4-FFF2-40B4-BE49-F238E27FC236}">
                      <a16:creationId xmlns:a16="http://schemas.microsoft.com/office/drawing/2014/main" id="{943226C1-BA93-C9E7-974E-E42E4BDEBBF2}"/>
                    </a:ext>
                  </a:extLst>
                </p:cNvPr>
                <p:cNvSpPr/>
                <p:nvPr/>
              </p:nvSpPr>
              <p:spPr>
                <a:xfrm>
                  <a:off x="4407024" y="5013165"/>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7" name="Oval 336">
                  <a:extLst>
                    <a:ext uri="{FF2B5EF4-FFF2-40B4-BE49-F238E27FC236}">
                      <a16:creationId xmlns:a16="http://schemas.microsoft.com/office/drawing/2014/main" id="{FFBF67AD-7348-1686-A5FA-742140B6BDC5}"/>
                    </a:ext>
                  </a:extLst>
                </p:cNvPr>
                <p:cNvSpPr/>
                <p:nvPr/>
              </p:nvSpPr>
              <p:spPr>
                <a:xfrm>
                  <a:off x="4637277" y="4956015"/>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8" name="Oval 337">
                  <a:extLst>
                    <a:ext uri="{FF2B5EF4-FFF2-40B4-BE49-F238E27FC236}">
                      <a16:creationId xmlns:a16="http://schemas.microsoft.com/office/drawing/2014/main" id="{2B06C35B-0F0E-C187-22B7-0B7AD2BBF504}"/>
                    </a:ext>
                  </a:extLst>
                </p:cNvPr>
                <p:cNvSpPr/>
                <p:nvPr/>
              </p:nvSpPr>
              <p:spPr>
                <a:xfrm>
                  <a:off x="4867530" y="5003640"/>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9" name="Oval 338">
                  <a:extLst>
                    <a:ext uri="{FF2B5EF4-FFF2-40B4-BE49-F238E27FC236}">
                      <a16:creationId xmlns:a16="http://schemas.microsoft.com/office/drawing/2014/main" id="{E969DD6D-91E6-0B14-BDC8-A98366788235}"/>
                    </a:ext>
                  </a:extLst>
                </p:cNvPr>
                <p:cNvSpPr/>
                <p:nvPr/>
              </p:nvSpPr>
              <p:spPr>
                <a:xfrm>
                  <a:off x="5097783" y="5010784"/>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0" name="Oval 339">
                  <a:extLst>
                    <a:ext uri="{FF2B5EF4-FFF2-40B4-BE49-F238E27FC236}">
                      <a16:creationId xmlns:a16="http://schemas.microsoft.com/office/drawing/2014/main" id="{ADF6EB15-4529-979D-559A-2FA060E841BB}"/>
                    </a:ext>
                  </a:extLst>
                </p:cNvPr>
                <p:cNvSpPr/>
                <p:nvPr/>
              </p:nvSpPr>
              <p:spPr>
                <a:xfrm>
                  <a:off x="5328036" y="5036978"/>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1" name="Oval 340">
                  <a:extLst>
                    <a:ext uri="{FF2B5EF4-FFF2-40B4-BE49-F238E27FC236}">
                      <a16:creationId xmlns:a16="http://schemas.microsoft.com/office/drawing/2014/main" id="{022E76E0-E655-1CEE-A410-22C0F24951C6}"/>
                    </a:ext>
                  </a:extLst>
                </p:cNvPr>
                <p:cNvSpPr/>
                <p:nvPr/>
              </p:nvSpPr>
              <p:spPr>
                <a:xfrm>
                  <a:off x="5558289" y="4989353"/>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2" name="Oval 341">
                  <a:extLst>
                    <a:ext uri="{FF2B5EF4-FFF2-40B4-BE49-F238E27FC236}">
                      <a16:creationId xmlns:a16="http://schemas.microsoft.com/office/drawing/2014/main" id="{580E5B2F-CA8F-CBAD-2E22-35440986AE84}"/>
                    </a:ext>
                  </a:extLst>
                </p:cNvPr>
                <p:cNvSpPr/>
                <p:nvPr/>
              </p:nvSpPr>
              <p:spPr>
                <a:xfrm>
                  <a:off x="5788542" y="5029834"/>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3" name="Oval 342">
                  <a:extLst>
                    <a:ext uri="{FF2B5EF4-FFF2-40B4-BE49-F238E27FC236}">
                      <a16:creationId xmlns:a16="http://schemas.microsoft.com/office/drawing/2014/main" id="{CBB9EA7C-5D48-A222-BC7C-2373233FA0B6}"/>
                    </a:ext>
                  </a:extLst>
                </p:cNvPr>
                <p:cNvSpPr/>
                <p:nvPr/>
              </p:nvSpPr>
              <p:spPr>
                <a:xfrm>
                  <a:off x="6018795" y="4872672"/>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4" name="Oval 343">
                  <a:extLst>
                    <a:ext uri="{FF2B5EF4-FFF2-40B4-BE49-F238E27FC236}">
                      <a16:creationId xmlns:a16="http://schemas.microsoft.com/office/drawing/2014/main" id="{096D4A30-35ED-3425-88AC-B86C26745BA8}"/>
                    </a:ext>
                  </a:extLst>
                </p:cNvPr>
                <p:cNvSpPr/>
                <p:nvPr/>
              </p:nvSpPr>
              <p:spPr>
                <a:xfrm>
                  <a:off x="6249048" y="4946491"/>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5" name="Oval 344">
                  <a:extLst>
                    <a:ext uri="{FF2B5EF4-FFF2-40B4-BE49-F238E27FC236}">
                      <a16:creationId xmlns:a16="http://schemas.microsoft.com/office/drawing/2014/main" id="{9364AEF2-4F77-D2F1-75A9-174FE6AA3C3A}"/>
                    </a:ext>
                  </a:extLst>
                </p:cNvPr>
                <p:cNvSpPr/>
                <p:nvPr/>
              </p:nvSpPr>
              <p:spPr>
                <a:xfrm>
                  <a:off x="6479301" y="5006023"/>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6" name="Oval 345">
                  <a:extLst>
                    <a:ext uri="{FF2B5EF4-FFF2-40B4-BE49-F238E27FC236}">
                      <a16:creationId xmlns:a16="http://schemas.microsoft.com/office/drawing/2014/main" id="{F0C10D65-BD72-E270-DFE0-8F3F4C136DE9}"/>
                    </a:ext>
                  </a:extLst>
                </p:cNvPr>
                <p:cNvSpPr/>
                <p:nvPr/>
              </p:nvSpPr>
              <p:spPr>
                <a:xfrm>
                  <a:off x="6709554" y="4910773"/>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7" name="Oval 346">
                  <a:extLst>
                    <a:ext uri="{FF2B5EF4-FFF2-40B4-BE49-F238E27FC236}">
                      <a16:creationId xmlns:a16="http://schemas.microsoft.com/office/drawing/2014/main" id="{7B88E529-D9B5-FC31-971F-249644300ACE}"/>
                    </a:ext>
                  </a:extLst>
                </p:cNvPr>
                <p:cNvSpPr/>
                <p:nvPr/>
              </p:nvSpPr>
              <p:spPr>
                <a:xfrm>
                  <a:off x="6939807" y="4889342"/>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 name="Oval 347">
                  <a:extLst>
                    <a:ext uri="{FF2B5EF4-FFF2-40B4-BE49-F238E27FC236}">
                      <a16:creationId xmlns:a16="http://schemas.microsoft.com/office/drawing/2014/main" id="{8D7A23EA-C3C4-06E7-9841-CA7D5016A31C}"/>
                    </a:ext>
                  </a:extLst>
                </p:cNvPr>
                <p:cNvSpPr/>
                <p:nvPr/>
              </p:nvSpPr>
              <p:spPr>
                <a:xfrm>
                  <a:off x="7170060" y="4801235"/>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Oval 348">
                  <a:extLst>
                    <a:ext uri="{FF2B5EF4-FFF2-40B4-BE49-F238E27FC236}">
                      <a16:creationId xmlns:a16="http://schemas.microsoft.com/office/drawing/2014/main" id="{4037C45B-F3FB-87E3-D288-5A6F28F14381}"/>
                    </a:ext>
                  </a:extLst>
                </p:cNvPr>
                <p:cNvSpPr/>
                <p:nvPr/>
              </p:nvSpPr>
              <p:spPr>
                <a:xfrm>
                  <a:off x="7400313" y="4760754"/>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a:extLst>
                    <a:ext uri="{FF2B5EF4-FFF2-40B4-BE49-F238E27FC236}">
                      <a16:creationId xmlns:a16="http://schemas.microsoft.com/office/drawing/2014/main" id="{2ECA0AD8-CA71-1D2E-843A-2AACD61E655D}"/>
                    </a:ext>
                  </a:extLst>
                </p:cNvPr>
                <p:cNvSpPr/>
                <p:nvPr/>
              </p:nvSpPr>
              <p:spPr>
                <a:xfrm>
                  <a:off x="7630566" y="4722654"/>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Oval 350">
                  <a:extLst>
                    <a:ext uri="{FF2B5EF4-FFF2-40B4-BE49-F238E27FC236}">
                      <a16:creationId xmlns:a16="http://schemas.microsoft.com/office/drawing/2014/main" id="{9A5BBC0F-11E9-C465-8A59-4C41D05CF812}"/>
                    </a:ext>
                  </a:extLst>
                </p:cNvPr>
                <p:cNvSpPr/>
                <p:nvPr/>
              </p:nvSpPr>
              <p:spPr>
                <a:xfrm>
                  <a:off x="7860819" y="4672648"/>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Oval 351">
                  <a:extLst>
                    <a:ext uri="{FF2B5EF4-FFF2-40B4-BE49-F238E27FC236}">
                      <a16:creationId xmlns:a16="http://schemas.microsoft.com/office/drawing/2014/main" id="{462641E2-954A-A248-E854-9FF134850771}"/>
                    </a:ext>
                  </a:extLst>
                </p:cNvPr>
                <p:cNvSpPr/>
                <p:nvPr/>
              </p:nvSpPr>
              <p:spPr>
                <a:xfrm>
                  <a:off x="8091072" y="4665504"/>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Oval 352">
                  <a:extLst>
                    <a:ext uri="{FF2B5EF4-FFF2-40B4-BE49-F238E27FC236}">
                      <a16:creationId xmlns:a16="http://schemas.microsoft.com/office/drawing/2014/main" id="{ADF9A139-68BB-1452-E10A-15F236067FFE}"/>
                    </a:ext>
                  </a:extLst>
                </p:cNvPr>
                <p:cNvSpPr/>
                <p:nvPr/>
              </p:nvSpPr>
              <p:spPr>
                <a:xfrm>
                  <a:off x="8321325" y="4603592"/>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Oval 353">
                  <a:extLst>
                    <a:ext uri="{FF2B5EF4-FFF2-40B4-BE49-F238E27FC236}">
                      <a16:creationId xmlns:a16="http://schemas.microsoft.com/office/drawing/2014/main" id="{711DE56E-08DC-2F0E-89F7-8B1E251DF7DE}"/>
                    </a:ext>
                  </a:extLst>
                </p:cNvPr>
                <p:cNvSpPr/>
                <p:nvPr/>
              </p:nvSpPr>
              <p:spPr>
                <a:xfrm>
                  <a:off x="8551578" y="4463098"/>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Oval 354">
                  <a:extLst>
                    <a:ext uri="{FF2B5EF4-FFF2-40B4-BE49-F238E27FC236}">
                      <a16:creationId xmlns:a16="http://schemas.microsoft.com/office/drawing/2014/main" id="{B3D9D2A0-1EA3-7D36-E002-23C810A52150}"/>
                    </a:ext>
                  </a:extLst>
                </p:cNvPr>
                <p:cNvSpPr/>
                <p:nvPr/>
              </p:nvSpPr>
              <p:spPr>
                <a:xfrm>
                  <a:off x="8781831" y="4463098"/>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Oval 355">
                  <a:extLst>
                    <a:ext uri="{FF2B5EF4-FFF2-40B4-BE49-F238E27FC236}">
                      <a16:creationId xmlns:a16="http://schemas.microsoft.com/office/drawing/2014/main" id="{1A0F4609-2BBF-93A9-A0F3-49540589D4A2}"/>
                    </a:ext>
                  </a:extLst>
                </p:cNvPr>
                <p:cNvSpPr/>
                <p:nvPr/>
              </p:nvSpPr>
              <p:spPr>
                <a:xfrm>
                  <a:off x="9012084" y="4436904"/>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7" name="Oval 356">
                  <a:extLst>
                    <a:ext uri="{FF2B5EF4-FFF2-40B4-BE49-F238E27FC236}">
                      <a16:creationId xmlns:a16="http://schemas.microsoft.com/office/drawing/2014/main" id="{A70E417E-57A5-6B5C-E3A8-ACFFB870E5A3}"/>
                    </a:ext>
                  </a:extLst>
                </p:cNvPr>
                <p:cNvSpPr/>
                <p:nvPr/>
              </p:nvSpPr>
              <p:spPr>
                <a:xfrm>
                  <a:off x="9242337" y="4329748"/>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Oval 357">
                  <a:extLst>
                    <a:ext uri="{FF2B5EF4-FFF2-40B4-BE49-F238E27FC236}">
                      <a16:creationId xmlns:a16="http://schemas.microsoft.com/office/drawing/2014/main" id="{23DB5B32-BBD3-FAF0-7B3F-3B1CA34A867B}"/>
                    </a:ext>
                  </a:extLst>
                </p:cNvPr>
                <p:cNvSpPr/>
                <p:nvPr/>
              </p:nvSpPr>
              <p:spPr>
                <a:xfrm>
                  <a:off x="9472590" y="4253548"/>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Oval 358">
                  <a:extLst>
                    <a:ext uri="{FF2B5EF4-FFF2-40B4-BE49-F238E27FC236}">
                      <a16:creationId xmlns:a16="http://schemas.microsoft.com/office/drawing/2014/main" id="{29D1C491-A4DB-E18C-60B1-23BC12C2B4ED}"/>
                    </a:ext>
                  </a:extLst>
                </p:cNvPr>
                <p:cNvSpPr/>
                <p:nvPr/>
              </p:nvSpPr>
              <p:spPr>
                <a:xfrm>
                  <a:off x="9702843" y="4234498"/>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Oval 359">
                  <a:extLst>
                    <a:ext uri="{FF2B5EF4-FFF2-40B4-BE49-F238E27FC236}">
                      <a16:creationId xmlns:a16="http://schemas.microsoft.com/office/drawing/2014/main" id="{69602E1D-AC6A-3738-AAFC-D41B355BEA3D}"/>
                    </a:ext>
                  </a:extLst>
                </p:cNvPr>
                <p:cNvSpPr/>
                <p:nvPr/>
              </p:nvSpPr>
              <p:spPr>
                <a:xfrm>
                  <a:off x="9933096" y="4229736"/>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1" name="Oval 360">
                  <a:extLst>
                    <a:ext uri="{FF2B5EF4-FFF2-40B4-BE49-F238E27FC236}">
                      <a16:creationId xmlns:a16="http://schemas.microsoft.com/office/drawing/2014/main" id="{594813BF-4D99-6842-0588-6D1ACB2DB25E}"/>
                    </a:ext>
                  </a:extLst>
                </p:cNvPr>
                <p:cNvSpPr/>
                <p:nvPr/>
              </p:nvSpPr>
              <p:spPr>
                <a:xfrm>
                  <a:off x="10163341" y="4301173"/>
                  <a:ext cx="91440" cy="91440"/>
                </a:xfrm>
                <a:prstGeom prst="ellipse">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0" name="Group 239">
                <a:extLst>
                  <a:ext uri="{FF2B5EF4-FFF2-40B4-BE49-F238E27FC236}">
                    <a16:creationId xmlns:a16="http://schemas.microsoft.com/office/drawing/2014/main" id="{390DD6D7-6EBB-2F5B-7F18-558870DBADFA}"/>
                  </a:ext>
                </a:extLst>
              </p:cNvPr>
              <p:cNvGrpSpPr/>
              <p:nvPr/>
            </p:nvGrpSpPr>
            <p:grpSpPr>
              <a:xfrm>
                <a:off x="974905" y="4865734"/>
                <a:ext cx="6505111" cy="1088435"/>
                <a:chOff x="1183482" y="3689509"/>
                <a:chExt cx="9071299" cy="1517811"/>
              </a:xfrm>
              <a:solidFill>
                <a:srgbClr val="666666"/>
              </a:solidFill>
            </p:grpSpPr>
            <p:sp>
              <p:nvSpPr>
                <p:cNvPr id="282" name="Oval 281">
                  <a:extLst>
                    <a:ext uri="{FF2B5EF4-FFF2-40B4-BE49-F238E27FC236}">
                      <a16:creationId xmlns:a16="http://schemas.microsoft.com/office/drawing/2014/main" id="{97CA0FAD-0F0A-EB7D-9A8A-E76364716C5C}"/>
                    </a:ext>
                  </a:extLst>
                </p:cNvPr>
                <p:cNvSpPr/>
                <p:nvPr/>
              </p:nvSpPr>
              <p:spPr>
                <a:xfrm>
                  <a:off x="1183482" y="510873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3" name="Oval 282">
                  <a:extLst>
                    <a:ext uri="{FF2B5EF4-FFF2-40B4-BE49-F238E27FC236}">
                      <a16:creationId xmlns:a16="http://schemas.microsoft.com/office/drawing/2014/main" id="{9A90E614-5E67-EAE9-1578-81E3C1026069}"/>
                    </a:ext>
                  </a:extLst>
                </p:cNvPr>
                <p:cNvSpPr/>
                <p:nvPr/>
              </p:nvSpPr>
              <p:spPr>
                <a:xfrm>
                  <a:off x="1413735" y="511588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4" name="Oval 283">
                  <a:extLst>
                    <a:ext uri="{FF2B5EF4-FFF2-40B4-BE49-F238E27FC236}">
                      <a16:creationId xmlns:a16="http://schemas.microsoft.com/office/drawing/2014/main" id="{AB67B641-5439-CFBE-24CC-F1F40E78C919}"/>
                    </a:ext>
                  </a:extLst>
                </p:cNvPr>
                <p:cNvSpPr/>
                <p:nvPr/>
              </p:nvSpPr>
              <p:spPr>
                <a:xfrm>
                  <a:off x="1643988" y="507778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5" name="Oval 284">
                  <a:extLst>
                    <a:ext uri="{FF2B5EF4-FFF2-40B4-BE49-F238E27FC236}">
                      <a16:creationId xmlns:a16="http://schemas.microsoft.com/office/drawing/2014/main" id="{5EB7807F-EFDC-DFBD-546D-B64A9933E333}"/>
                    </a:ext>
                  </a:extLst>
                </p:cNvPr>
                <p:cNvSpPr/>
                <p:nvPr/>
              </p:nvSpPr>
              <p:spPr>
                <a:xfrm>
                  <a:off x="1874241" y="501586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6" name="Oval 285">
                  <a:extLst>
                    <a:ext uri="{FF2B5EF4-FFF2-40B4-BE49-F238E27FC236}">
                      <a16:creationId xmlns:a16="http://schemas.microsoft.com/office/drawing/2014/main" id="{6297BC6F-E992-DB4C-EE2F-53DCFAC1AACD}"/>
                    </a:ext>
                  </a:extLst>
                </p:cNvPr>
                <p:cNvSpPr/>
                <p:nvPr/>
              </p:nvSpPr>
              <p:spPr>
                <a:xfrm>
                  <a:off x="2104494" y="4961099"/>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7" name="Oval 286">
                  <a:extLst>
                    <a:ext uri="{FF2B5EF4-FFF2-40B4-BE49-F238E27FC236}">
                      <a16:creationId xmlns:a16="http://schemas.microsoft.com/office/drawing/2014/main" id="{324CC24B-ECB0-9CF0-0E66-3337BC1859AC}"/>
                    </a:ext>
                  </a:extLst>
                </p:cNvPr>
                <p:cNvSpPr/>
                <p:nvPr/>
              </p:nvSpPr>
              <p:spPr>
                <a:xfrm>
                  <a:off x="2334747" y="4872992"/>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8" name="Oval 287">
                  <a:extLst>
                    <a:ext uri="{FF2B5EF4-FFF2-40B4-BE49-F238E27FC236}">
                      <a16:creationId xmlns:a16="http://schemas.microsoft.com/office/drawing/2014/main" id="{885C0CFD-A0F8-5230-AD5E-24D90A6AC491}"/>
                    </a:ext>
                  </a:extLst>
                </p:cNvPr>
                <p:cNvSpPr/>
                <p:nvPr/>
              </p:nvSpPr>
              <p:spPr>
                <a:xfrm>
                  <a:off x="2565000" y="4803935"/>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9" name="Oval 288">
                  <a:extLst>
                    <a:ext uri="{FF2B5EF4-FFF2-40B4-BE49-F238E27FC236}">
                      <a16:creationId xmlns:a16="http://schemas.microsoft.com/office/drawing/2014/main" id="{77D62778-9303-DA56-32E1-0B2B24D12413}"/>
                    </a:ext>
                  </a:extLst>
                </p:cNvPr>
                <p:cNvSpPr/>
                <p:nvPr/>
              </p:nvSpPr>
              <p:spPr>
                <a:xfrm>
                  <a:off x="2795253" y="4722973"/>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0" name="Oval 289">
                  <a:extLst>
                    <a:ext uri="{FF2B5EF4-FFF2-40B4-BE49-F238E27FC236}">
                      <a16:creationId xmlns:a16="http://schemas.microsoft.com/office/drawing/2014/main" id="{FC04E66D-5F12-092D-1BF0-C03DFCA9953D}"/>
                    </a:ext>
                  </a:extLst>
                </p:cNvPr>
                <p:cNvSpPr/>
                <p:nvPr/>
              </p:nvSpPr>
              <p:spPr>
                <a:xfrm>
                  <a:off x="3025506" y="466106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Oval 290">
                  <a:extLst>
                    <a:ext uri="{FF2B5EF4-FFF2-40B4-BE49-F238E27FC236}">
                      <a16:creationId xmlns:a16="http://schemas.microsoft.com/office/drawing/2014/main" id="{C54044C7-E866-D103-32C4-F9A7EEDE0586}"/>
                    </a:ext>
                  </a:extLst>
                </p:cNvPr>
                <p:cNvSpPr/>
                <p:nvPr/>
              </p:nvSpPr>
              <p:spPr>
                <a:xfrm>
                  <a:off x="3255759" y="4649154"/>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2" name="Oval 291">
                  <a:extLst>
                    <a:ext uri="{FF2B5EF4-FFF2-40B4-BE49-F238E27FC236}">
                      <a16:creationId xmlns:a16="http://schemas.microsoft.com/office/drawing/2014/main" id="{0CBF7B36-39F9-E285-66DE-A4027FE305DB}"/>
                    </a:ext>
                  </a:extLst>
                </p:cNvPr>
                <p:cNvSpPr/>
                <p:nvPr/>
              </p:nvSpPr>
              <p:spPr>
                <a:xfrm>
                  <a:off x="3486012" y="450389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3" name="Oval 292">
                  <a:extLst>
                    <a:ext uri="{FF2B5EF4-FFF2-40B4-BE49-F238E27FC236}">
                      <a16:creationId xmlns:a16="http://schemas.microsoft.com/office/drawing/2014/main" id="{8516C1DA-1FE5-AAD9-BB8C-9E64F8CD9A41}"/>
                    </a:ext>
                  </a:extLst>
                </p:cNvPr>
                <p:cNvSpPr/>
                <p:nvPr/>
              </p:nvSpPr>
              <p:spPr>
                <a:xfrm>
                  <a:off x="3716265" y="4391979"/>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4" name="Oval 293">
                  <a:extLst>
                    <a:ext uri="{FF2B5EF4-FFF2-40B4-BE49-F238E27FC236}">
                      <a16:creationId xmlns:a16="http://schemas.microsoft.com/office/drawing/2014/main" id="{358AFA8E-55ED-13D8-D242-2E28090E41A5}"/>
                    </a:ext>
                  </a:extLst>
                </p:cNvPr>
                <p:cNvSpPr/>
                <p:nvPr/>
              </p:nvSpPr>
              <p:spPr>
                <a:xfrm>
                  <a:off x="3946518" y="4334829"/>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5" name="Oval 294">
                  <a:extLst>
                    <a:ext uri="{FF2B5EF4-FFF2-40B4-BE49-F238E27FC236}">
                      <a16:creationId xmlns:a16="http://schemas.microsoft.com/office/drawing/2014/main" id="{647A3491-CA2B-0433-BC1A-D881B13B59B0}"/>
                    </a:ext>
                  </a:extLst>
                </p:cNvPr>
                <p:cNvSpPr/>
                <p:nvPr/>
              </p:nvSpPr>
              <p:spPr>
                <a:xfrm>
                  <a:off x="4176771" y="429434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6" name="Oval 295">
                  <a:extLst>
                    <a:ext uri="{FF2B5EF4-FFF2-40B4-BE49-F238E27FC236}">
                      <a16:creationId xmlns:a16="http://schemas.microsoft.com/office/drawing/2014/main" id="{1B9C1617-4CD3-8E71-F072-AB2A37039198}"/>
                    </a:ext>
                  </a:extLst>
                </p:cNvPr>
                <p:cNvSpPr/>
                <p:nvPr/>
              </p:nvSpPr>
              <p:spPr>
                <a:xfrm>
                  <a:off x="4407024" y="4227673"/>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7" name="Oval 296">
                  <a:extLst>
                    <a:ext uri="{FF2B5EF4-FFF2-40B4-BE49-F238E27FC236}">
                      <a16:creationId xmlns:a16="http://schemas.microsoft.com/office/drawing/2014/main" id="{3983DBF4-FB4B-EBE7-2E59-537DC26F8165}"/>
                    </a:ext>
                  </a:extLst>
                </p:cNvPr>
                <p:cNvSpPr/>
                <p:nvPr/>
              </p:nvSpPr>
              <p:spPr>
                <a:xfrm>
                  <a:off x="4637277" y="422291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8" name="Oval 297">
                  <a:extLst>
                    <a:ext uri="{FF2B5EF4-FFF2-40B4-BE49-F238E27FC236}">
                      <a16:creationId xmlns:a16="http://schemas.microsoft.com/office/drawing/2014/main" id="{272220A0-BAEA-CF42-A73E-2C13D6AB509F}"/>
                    </a:ext>
                  </a:extLst>
                </p:cNvPr>
                <p:cNvSpPr/>
                <p:nvPr/>
              </p:nvSpPr>
              <p:spPr>
                <a:xfrm>
                  <a:off x="4867530" y="4244341"/>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9" name="Oval 298">
                  <a:extLst>
                    <a:ext uri="{FF2B5EF4-FFF2-40B4-BE49-F238E27FC236}">
                      <a16:creationId xmlns:a16="http://schemas.microsoft.com/office/drawing/2014/main" id="{AC41DC62-EEAB-427B-6BBE-85D02CA84394}"/>
                    </a:ext>
                  </a:extLst>
                </p:cNvPr>
                <p:cNvSpPr/>
                <p:nvPr/>
              </p:nvSpPr>
              <p:spPr>
                <a:xfrm>
                  <a:off x="5097783" y="4160997"/>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0" name="Oval 299">
                  <a:extLst>
                    <a:ext uri="{FF2B5EF4-FFF2-40B4-BE49-F238E27FC236}">
                      <a16:creationId xmlns:a16="http://schemas.microsoft.com/office/drawing/2014/main" id="{F9EB8FC5-89BF-2BF1-7E7E-215F6E8882B1}"/>
                    </a:ext>
                  </a:extLst>
                </p:cNvPr>
                <p:cNvSpPr/>
                <p:nvPr/>
              </p:nvSpPr>
              <p:spPr>
                <a:xfrm>
                  <a:off x="5328036" y="4187191"/>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1" name="Oval 300">
                  <a:extLst>
                    <a:ext uri="{FF2B5EF4-FFF2-40B4-BE49-F238E27FC236}">
                      <a16:creationId xmlns:a16="http://schemas.microsoft.com/office/drawing/2014/main" id="{F02CB1B1-41CD-E9D5-DD1E-D1A420AB956E}"/>
                    </a:ext>
                  </a:extLst>
                </p:cNvPr>
                <p:cNvSpPr/>
                <p:nvPr/>
              </p:nvSpPr>
              <p:spPr>
                <a:xfrm>
                  <a:off x="5558289" y="415861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2" name="Oval 301">
                  <a:extLst>
                    <a:ext uri="{FF2B5EF4-FFF2-40B4-BE49-F238E27FC236}">
                      <a16:creationId xmlns:a16="http://schemas.microsoft.com/office/drawing/2014/main" id="{B5A9B420-2FA2-D3E6-438C-088EF3ABDA9D}"/>
                    </a:ext>
                  </a:extLst>
                </p:cNvPr>
                <p:cNvSpPr/>
                <p:nvPr/>
              </p:nvSpPr>
              <p:spPr>
                <a:xfrm>
                  <a:off x="5788542" y="4072891"/>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3" name="Oval 302">
                  <a:extLst>
                    <a:ext uri="{FF2B5EF4-FFF2-40B4-BE49-F238E27FC236}">
                      <a16:creationId xmlns:a16="http://schemas.microsoft.com/office/drawing/2014/main" id="{710925D6-0A22-FDB4-A1FF-6055203D48A2}"/>
                    </a:ext>
                  </a:extLst>
                </p:cNvPr>
                <p:cNvSpPr/>
                <p:nvPr/>
              </p:nvSpPr>
              <p:spPr>
                <a:xfrm>
                  <a:off x="6018795" y="4122897"/>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4" name="Oval 303">
                  <a:extLst>
                    <a:ext uri="{FF2B5EF4-FFF2-40B4-BE49-F238E27FC236}">
                      <a16:creationId xmlns:a16="http://schemas.microsoft.com/office/drawing/2014/main" id="{AC36420C-2248-4275-04CC-2E79AE1CDEAE}"/>
                    </a:ext>
                  </a:extLst>
                </p:cNvPr>
                <p:cNvSpPr/>
                <p:nvPr/>
              </p:nvSpPr>
              <p:spPr>
                <a:xfrm>
                  <a:off x="6249048" y="4096703"/>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5" name="Oval 304">
                  <a:extLst>
                    <a:ext uri="{FF2B5EF4-FFF2-40B4-BE49-F238E27FC236}">
                      <a16:creationId xmlns:a16="http://schemas.microsoft.com/office/drawing/2014/main" id="{A2B0C943-B859-0CD8-85A6-A56E368E4803}"/>
                    </a:ext>
                  </a:extLst>
                </p:cNvPr>
                <p:cNvSpPr/>
                <p:nvPr/>
              </p:nvSpPr>
              <p:spPr>
                <a:xfrm>
                  <a:off x="6479301" y="4232434"/>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6" name="Oval 305">
                  <a:extLst>
                    <a:ext uri="{FF2B5EF4-FFF2-40B4-BE49-F238E27FC236}">
                      <a16:creationId xmlns:a16="http://schemas.microsoft.com/office/drawing/2014/main" id="{E5226515-A847-96F7-38DB-6D4BA24164FB}"/>
                    </a:ext>
                  </a:extLst>
                </p:cNvPr>
                <p:cNvSpPr/>
                <p:nvPr/>
              </p:nvSpPr>
              <p:spPr>
                <a:xfrm>
                  <a:off x="6709554" y="419671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 name="Oval 306">
                  <a:extLst>
                    <a:ext uri="{FF2B5EF4-FFF2-40B4-BE49-F238E27FC236}">
                      <a16:creationId xmlns:a16="http://schemas.microsoft.com/office/drawing/2014/main" id="{52A54374-077D-E27A-8C21-0B1D8A41B511}"/>
                    </a:ext>
                  </a:extLst>
                </p:cNvPr>
                <p:cNvSpPr/>
                <p:nvPr/>
              </p:nvSpPr>
              <p:spPr>
                <a:xfrm>
                  <a:off x="6939807" y="4208622"/>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 name="Oval 307">
                  <a:extLst>
                    <a:ext uri="{FF2B5EF4-FFF2-40B4-BE49-F238E27FC236}">
                      <a16:creationId xmlns:a16="http://schemas.microsoft.com/office/drawing/2014/main" id="{18FC8255-ED37-79B4-71D8-E5749DB46F57}"/>
                    </a:ext>
                  </a:extLst>
                </p:cNvPr>
                <p:cNvSpPr/>
                <p:nvPr/>
              </p:nvSpPr>
              <p:spPr>
                <a:xfrm>
                  <a:off x="7170060" y="418481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 name="Oval 308">
                  <a:extLst>
                    <a:ext uri="{FF2B5EF4-FFF2-40B4-BE49-F238E27FC236}">
                      <a16:creationId xmlns:a16="http://schemas.microsoft.com/office/drawing/2014/main" id="{DB82DF50-FA5C-126C-4C45-B312F4489205}"/>
                    </a:ext>
                  </a:extLst>
                </p:cNvPr>
                <p:cNvSpPr/>
                <p:nvPr/>
              </p:nvSpPr>
              <p:spPr>
                <a:xfrm>
                  <a:off x="7400313" y="4201479"/>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 name="Oval 309">
                  <a:extLst>
                    <a:ext uri="{FF2B5EF4-FFF2-40B4-BE49-F238E27FC236}">
                      <a16:creationId xmlns:a16="http://schemas.microsoft.com/office/drawing/2014/main" id="{5D4FC103-60ED-03B9-BF4B-7A829D36199A}"/>
                    </a:ext>
                  </a:extLst>
                </p:cNvPr>
                <p:cNvSpPr/>
                <p:nvPr/>
              </p:nvSpPr>
              <p:spPr>
                <a:xfrm>
                  <a:off x="7630566" y="4156235"/>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1" name="Oval 310">
                  <a:extLst>
                    <a:ext uri="{FF2B5EF4-FFF2-40B4-BE49-F238E27FC236}">
                      <a16:creationId xmlns:a16="http://schemas.microsoft.com/office/drawing/2014/main" id="{F8F13CEA-86D6-6DBF-A38E-77A8CF4D6F76}"/>
                    </a:ext>
                  </a:extLst>
                </p:cNvPr>
                <p:cNvSpPr/>
                <p:nvPr/>
              </p:nvSpPr>
              <p:spPr>
                <a:xfrm>
                  <a:off x="7860819" y="4208622"/>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2" name="Oval 311">
                  <a:extLst>
                    <a:ext uri="{FF2B5EF4-FFF2-40B4-BE49-F238E27FC236}">
                      <a16:creationId xmlns:a16="http://schemas.microsoft.com/office/drawing/2014/main" id="{E1FFD0C9-D607-FCE5-A4EF-63E06D4B0BEC}"/>
                    </a:ext>
                  </a:extLst>
                </p:cNvPr>
                <p:cNvSpPr/>
                <p:nvPr/>
              </p:nvSpPr>
              <p:spPr>
                <a:xfrm>
                  <a:off x="8091072" y="4156235"/>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3" name="Oval 312">
                  <a:extLst>
                    <a:ext uri="{FF2B5EF4-FFF2-40B4-BE49-F238E27FC236}">
                      <a16:creationId xmlns:a16="http://schemas.microsoft.com/office/drawing/2014/main" id="{356E1BBB-A7CE-8F4A-B621-A909B15859E8}"/>
                    </a:ext>
                  </a:extLst>
                </p:cNvPr>
                <p:cNvSpPr/>
                <p:nvPr/>
              </p:nvSpPr>
              <p:spPr>
                <a:xfrm>
                  <a:off x="8321325" y="4144329"/>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4" name="Oval 313">
                  <a:extLst>
                    <a:ext uri="{FF2B5EF4-FFF2-40B4-BE49-F238E27FC236}">
                      <a16:creationId xmlns:a16="http://schemas.microsoft.com/office/drawing/2014/main" id="{D44B5B70-5986-DBB4-9B30-195815C30A66}"/>
                    </a:ext>
                  </a:extLst>
                </p:cNvPr>
                <p:cNvSpPr/>
                <p:nvPr/>
              </p:nvSpPr>
              <p:spPr>
                <a:xfrm>
                  <a:off x="8551578" y="4168141"/>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5" name="Oval 314">
                  <a:extLst>
                    <a:ext uri="{FF2B5EF4-FFF2-40B4-BE49-F238E27FC236}">
                      <a16:creationId xmlns:a16="http://schemas.microsoft.com/office/drawing/2014/main" id="{F39E7EE7-2241-B5FE-53B3-914EBAE7D84A}"/>
                    </a:ext>
                  </a:extLst>
                </p:cNvPr>
                <p:cNvSpPr/>
                <p:nvPr/>
              </p:nvSpPr>
              <p:spPr>
                <a:xfrm>
                  <a:off x="8781831" y="4089559"/>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6" name="Oval 315">
                  <a:extLst>
                    <a:ext uri="{FF2B5EF4-FFF2-40B4-BE49-F238E27FC236}">
                      <a16:creationId xmlns:a16="http://schemas.microsoft.com/office/drawing/2014/main" id="{0514577E-FDBB-0F31-4FB0-3E73A28BF185}"/>
                    </a:ext>
                  </a:extLst>
                </p:cNvPr>
                <p:cNvSpPr/>
                <p:nvPr/>
              </p:nvSpPr>
              <p:spPr>
                <a:xfrm>
                  <a:off x="9012084" y="397049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7" name="Oval 316">
                  <a:extLst>
                    <a:ext uri="{FF2B5EF4-FFF2-40B4-BE49-F238E27FC236}">
                      <a16:creationId xmlns:a16="http://schemas.microsoft.com/office/drawing/2014/main" id="{320BE6BA-19E7-A3E2-803C-5BB279794510}"/>
                    </a:ext>
                  </a:extLst>
                </p:cNvPr>
                <p:cNvSpPr/>
                <p:nvPr/>
              </p:nvSpPr>
              <p:spPr>
                <a:xfrm>
                  <a:off x="9242337" y="3984784"/>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8" name="Oval 317">
                  <a:extLst>
                    <a:ext uri="{FF2B5EF4-FFF2-40B4-BE49-F238E27FC236}">
                      <a16:creationId xmlns:a16="http://schemas.microsoft.com/office/drawing/2014/main" id="{80F3EE32-48F0-8342-1085-48F79B2BA179}"/>
                    </a:ext>
                  </a:extLst>
                </p:cNvPr>
                <p:cNvSpPr/>
                <p:nvPr/>
              </p:nvSpPr>
              <p:spPr>
                <a:xfrm>
                  <a:off x="9472590" y="3930015"/>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9" name="Oval 318">
                  <a:extLst>
                    <a:ext uri="{FF2B5EF4-FFF2-40B4-BE49-F238E27FC236}">
                      <a16:creationId xmlns:a16="http://schemas.microsoft.com/office/drawing/2014/main" id="{D737F9E7-E37A-CC5C-E5BA-45CE943D79E7}"/>
                    </a:ext>
                  </a:extLst>
                </p:cNvPr>
                <p:cNvSpPr/>
                <p:nvPr/>
              </p:nvSpPr>
              <p:spPr>
                <a:xfrm>
                  <a:off x="9702843" y="381809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0" name="Oval 319">
                  <a:extLst>
                    <a:ext uri="{FF2B5EF4-FFF2-40B4-BE49-F238E27FC236}">
                      <a16:creationId xmlns:a16="http://schemas.microsoft.com/office/drawing/2014/main" id="{0462ABAD-6392-755E-052F-4C0789A7F93D}"/>
                    </a:ext>
                  </a:extLst>
                </p:cNvPr>
                <p:cNvSpPr/>
                <p:nvPr/>
              </p:nvSpPr>
              <p:spPr>
                <a:xfrm>
                  <a:off x="9933096" y="3689509"/>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1" name="Oval 320">
                  <a:extLst>
                    <a:ext uri="{FF2B5EF4-FFF2-40B4-BE49-F238E27FC236}">
                      <a16:creationId xmlns:a16="http://schemas.microsoft.com/office/drawing/2014/main" id="{E83770AA-8DF8-5793-CA3E-0CB1348FB5C1}"/>
                    </a:ext>
                  </a:extLst>
                </p:cNvPr>
                <p:cNvSpPr/>
                <p:nvPr/>
              </p:nvSpPr>
              <p:spPr>
                <a:xfrm>
                  <a:off x="10163341" y="3830002"/>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1" name="Group 240">
                <a:extLst>
                  <a:ext uri="{FF2B5EF4-FFF2-40B4-BE49-F238E27FC236}">
                    <a16:creationId xmlns:a16="http://schemas.microsoft.com/office/drawing/2014/main" id="{273F479B-84FA-DCD2-6A08-C0D8B35FDFD0}"/>
                  </a:ext>
                </a:extLst>
              </p:cNvPr>
              <p:cNvGrpSpPr/>
              <p:nvPr/>
            </p:nvGrpSpPr>
            <p:grpSpPr>
              <a:xfrm>
                <a:off x="974905" y="5133883"/>
                <a:ext cx="6505111" cy="1034992"/>
                <a:chOff x="1183482" y="4063439"/>
                <a:chExt cx="9071299" cy="1443285"/>
              </a:xfrm>
              <a:solidFill>
                <a:srgbClr val="000000"/>
              </a:solidFill>
            </p:grpSpPr>
            <p:sp>
              <p:nvSpPr>
                <p:cNvPr id="242" name="Oval 241">
                  <a:extLst>
                    <a:ext uri="{FF2B5EF4-FFF2-40B4-BE49-F238E27FC236}">
                      <a16:creationId xmlns:a16="http://schemas.microsoft.com/office/drawing/2014/main" id="{F9D4521B-B1A3-D720-624C-9E3088DCA807}"/>
                    </a:ext>
                  </a:extLst>
                </p:cNvPr>
                <p:cNvSpPr/>
                <p:nvPr/>
              </p:nvSpPr>
              <p:spPr>
                <a:xfrm>
                  <a:off x="1183482" y="5412897"/>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Oval 242">
                  <a:extLst>
                    <a:ext uri="{FF2B5EF4-FFF2-40B4-BE49-F238E27FC236}">
                      <a16:creationId xmlns:a16="http://schemas.microsoft.com/office/drawing/2014/main" id="{0F1C1E9C-0D90-CD45-D03B-62B89BDC468D}"/>
                    </a:ext>
                  </a:extLst>
                </p:cNvPr>
                <p:cNvSpPr/>
                <p:nvPr/>
              </p:nvSpPr>
              <p:spPr>
                <a:xfrm>
                  <a:off x="1413735" y="5415284"/>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4" name="Oval 243">
                  <a:extLst>
                    <a:ext uri="{FF2B5EF4-FFF2-40B4-BE49-F238E27FC236}">
                      <a16:creationId xmlns:a16="http://schemas.microsoft.com/office/drawing/2014/main" id="{C9057DBE-BD4F-2394-E462-30E45424CE49}"/>
                    </a:ext>
                  </a:extLst>
                </p:cNvPr>
                <p:cNvSpPr/>
                <p:nvPr/>
              </p:nvSpPr>
              <p:spPr>
                <a:xfrm>
                  <a:off x="1643988" y="541361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 name="Oval 244">
                  <a:extLst>
                    <a:ext uri="{FF2B5EF4-FFF2-40B4-BE49-F238E27FC236}">
                      <a16:creationId xmlns:a16="http://schemas.microsoft.com/office/drawing/2014/main" id="{D483AC70-7F0E-1076-BE16-CDF4CE284224}"/>
                    </a:ext>
                  </a:extLst>
                </p:cNvPr>
                <p:cNvSpPr/>
                <p:nvPr/>
              </p:nvSpPr>
              <p:spPr>
                <a:xfrm>
                  <a:off x="1874241" y="5408847"/>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6" name="Oval 245">
                  <a:extLst>
                    <a:ext uri="{FF2B5EF4-FFF2-40B4-BE49-F238E27FC236}">
                      <a16:creationId xmlns:a16="http://schemas.microsoft.com/office/drawing/2014/main" id="{39B7D786-ECF7-946C-794C-FA21750A35F1}"/>
                    </a:ext>
                  </a:extLst>
                </p:cNvPr>
                <p:cNvSpPr/>
                <p:nvPr/>
              </p:nvSpPr>
              <p:spPr>
                <a:xfrm>
                  <a:off x="2104494" y="5382653"/>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7" name="Oval 246">
                  <a:extLst>
                    <a:ext uri="{FF2B5EF4-FFF2-40B4-BE49-F238E27FC236}">
                      <a16:creationId xmlns:a16="http://schemas.microsoft.com/office/drawing/2014/main" id="{06BECF0B-CC5D-99D6-9ACD-8E853B3B2424}"/>
                    </a:ext>
                  </a:extLst>
                </p:cNvPr>
                <p:cNvSpPr/>
                <p:nvPr/>
              </p:nvSpPr>
              <p:spPr>
                <a:xfrm>
                  <a:off x="2334747" y="537789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8" name="Oval 247">
                  <a:extLst>
                    <a:ext uri="{FF2B5EF4-FFF2-40B4-BE49-F238E27FC236}">
                      <a16:creationId xmlns:a16="http://schemas.microsoft.com/office/drawing/2014/main" id="{1DE209BC-64F4-B97B-7F83-4A159169628C}"/>
                    </a:ext>
                  </a:extLst>
                </p:cNvPr>
                <p:cNvSpPr/>
                <p:nvPr/>
              </p:nvSpPr>
              <p:spPr>
                <a:xfrm>
                  <a:off x="2565000" y="5411227"/>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9" name="Oval 248">
                  <a:extLst>
                    <a:ext uri="{FF2B5EF4-FFF2-40B4-BE49-F238E27FC236}">
                      <a16:creationId xmlns:a16="http://schemas.microsoft.com/office/drawing/2014/main" id="{91CB600D-BCF5-FED5-2DAC-4ABCFDFF7740}"/>
                    </a:ext>
                  </a:extLst>
                </p:cNvPr>
                <p:cNvSpPr/>
                <p:nvPr/>
              </p:nvSpPr>
              <p:spPr>
                <a:xfrm>
                  <a:off x="2795253" y="5346934"/>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0" name="Oval 249">
                  <a:extLst>
                    <a:ext uri="{FF2B5EF4-FFF2-40B4-BE49-F238E27FC236}">
                      <a16:creationId xmlns:a16="http://schemas.microsoft.com/office/drawing/2014/main" id="{7461A5D9-2CCA-6C35-9113-DD5E0BA19938}"/>
                    </a:ext>
                  </a:extLst>
                </p:cNvPr>
                <p:cNvSpPr/>
                <p:nvPr/>
              </p:nvSpPr>
              <p:spPr>
                <a:xfrm>
                  <a:off x="3025506" y="5330265"/>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Oval 250">
                  <a:extLst>
                    <a:ext uri="{FF2B5EF4-FFF2-40B4-BE49-F238E27FC236}">
                      <a16:creationId xmlns:a16="http://schemas.microsoft.com/office/drawing/2014/main" id="{A59B2543-2763-5FD0-F1BF-E649454B7510}"/>
                    </a:ext>
                  </a:extLst>
                </p:cNvPr>
                <p:cNvSpPr/>
                <p:nvPr/>
              </p:nvSpPr>
              <p:spPr>
                <a:xfrm>
                  <a:off x="3255759" y="5330265"/>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2" name="Oval 251">
                  <a:extLst>
                    <a:ext uri="{FF2B5EF4-FFF2-40B4-BE49-F238E27FC236}">
                      <a16:creationId xmlns:a16="http://schemas.microsoft.com/office/drawing/2014/main" id="{39D465F4-469C-959A-3FCC-C2600E7CDE3A}"/>
                    </a:ext>
                  </a:extLst>
                </p:cNvPr>
                <p:cNvSpPr/>
                <p:nvPr/>
              </p:nvSpPr>
              <p:spPr>
                <a:xfrm>
                  <a:off x="3486012" y="5299309"/>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DB5C4983-0538-4B29-1FCD-E690E4103F8C}"/>
                    </a:ext>
                  </a:extLst>
                </p:cNvPr>
                <p:cNvSpPr/>
                <p:nvPr/>
              </p:nvSpPr>
              <p:spPr>
                <a:xfrm>
                  <a:off x="3716265" y="5265971"/>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4" name="Oval 253">
                  <a:extLst>
                    <a:ext uri="{FF2B5EF4-FFF2-40B4-BE49-F238E27FC236}">
                      <a16:creationId xmlns:a16="http://schemas.microsoft.com/office/drawing/2014/main" id="{F11A02A1-92E3-708C-892F-AAA0F7F6C2E7}"/>
                    </a:ext>
                  </a:extLst>
                </p:cNvPr>
                <p:cNvSpPr/>
                <p:nvPr/>
              </p:nvSpPr>
              <p:spPr>
                <a:xfrm>
                  <a:off x="3946518" y="5218346"/>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5" name="Oval 254">
                  <a:extLst>
                    <a:ext uri="{FF2B5EF4-FFF2-40B4-BE49-F238E27FC236}">
                      <a16:creationId xmlns:a16="http://schemas.microsoft.com/office/drawing/2014/main" id="{DCFB28EA-1ACB-3DAB-E8DE-451B9EB5AC41}"/>
                    </a:ext>
                  </a:extLst>
                </p:cNvPr>
                <p:cNvSpPr/>
                <p:nvPr/>
              </p:nvSpPr>
              <p:spPr>
                <a:xfrm>
                  <a:off x="4176771" y="520167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 name="Oval 255">
                  <a:extLst>
                    <a:ext uri="{FF2B5EF4-FFF2-40B4-BE49-F238E27FC236}">
                      <a16:creationId xmlns:a16="http://schemas.microsoft.com/office/drawing/2014/main" id="{FFD5E87C-E04A-EAC7-E661-9573C64B14DE}"/>
                    </a:ext>
                  </a:extLst>
                </p:cNvPr>
                <p:cNvSpPr/>
                <p:nvPr/>
              </p:nvSpPr>
              <p:spPr>
                <a:xfrm>
                  <a:off x="4407024" y="522549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7" name="Oval 256">
                  <a:extLst>
                    <a:ext uri="{FF2B5EF4-FFF2-40B4-BE49-F238E27FC236}">
                      <a16:creationId xmlns:a16="http://schemas.microsoft.com/office/drawing/2014/main" id="{0ABD01BC-711F-DD98-E6A0-BF528742620F}"/>
                    </a:ext>
                  </a:extLst>
                </p:cNvPr>
                <p:cNvSpPr/>
                <p:nvPr/>
              </p:nvSpPr>
              <p:spPr>
                <a:xfrm>
                  <a:off x="4637277" y="5165959"/>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8" name="Oval 257">
                  <a:extLst>
                    <a:ext uri="{FF2B5EF4-FFF2-40B4-BE49-F238E27FC236}">
                      <a16:creationId xmlns:a16="http://schemas.microsoft.com/office/drawing/2014/main" id="{E0827816-03A6-95EF-21DB-0C9E888F5EE4}"/>
                    </a:ext>
                  </a:extLst>
                </p:cNvPr>
                <p:cNvSpPr/>
                <p:nvPr/>
              </p:nvSpPr>
              <p:spPr>
                <a:xfrm>
                  <a:off x="4867530" y="511119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9" name="Oval 258">
                  <a:extLst>
                    <a:ext uri="{FF2B5EF4-FFF2-40B4-BE49-F238E27FC236}">
                      <a16:creationId xmlns:a16="http://schemas.microsoft.com/office/drawing/2014/main" id="{109EB55D-16EE-8212-2722-1F106ED89DB9}"/>
                    </a:ext>
                  </a:extLst>
                </p:cNvPr>
                <p:cNvSpPr/>
                <p:nvPr/>
              </p:nvSpPr>
              <p:spPr>
                <a:xfrm>
                  <a:off x="5097783" y="501117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0" name="Oval 259">
                  <a:extLst>
                    <a:ext uri="{FF2B5EF4-FFF2-40B4-BE49-F238E27FC236}">
                      <a16:creationId xmlns:a16="http://schemas.microsoft.com/office/drawing/2014/main" id="{13255A31-E6D8-B211-3E1A-9B2D217893FB}"/>
                    </a:ext>
                  </a:extLst>
                </p:cNvPr>
                <p:cNvSpPr/>
                <p:nvPr/>
              </p:nvSpPr>
              <p:spPr>
                <a:xfrm>
                  <a:off x="5328036" y="499212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1" name="Oval 260">
                  <a:extLst>
                    <a:ext uri="{FF2B5EF4-FFF2-40B4-BE49-F238E27FC236}">
                      <a16:creationId xmlns:a16="http://schemas.microsoft.com/office/drawing/2014/main" id="{EF0D931C-F4C3-BB31-D13C-7567EE745043}"/>
                    </a:ext>
                  </a:extLst>
                </p:cNvPr>
                <p:cNvSpPr/>
                <p:nvPr/>
              </p:nvSpPr>
              <p:spPr>
                <a:xfrm>
                  <a:off x="5558289" y="495879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2" name="Oval 261">
                  <a:extLst>
                    <a:ext uri="{FF2B5EF4-FFF2-40B4-BE49-F238E27FC236}">
                      <a16:creationId xmlns:a16="http://schemas.microsoft.com/office/drawing/2014/main" id="{5FCB1BD8-05B2-A599-B7D3-6176F60BBEA6}"/>
                    </a:ext>
                  </a:extLst>
                </p:cNvPr>
                <p:cNvSpPr/>
                <p:nvPr/>
              </p:nvSpPr>
              <p:spPr>
                <a:xfrm>
                  <a:off x="5788542" y="484449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3" name="Oval 262">
                  <a:extLst>
                    <a:ext uri="{FF2B5EF4-FFF2-40B4-BE49-F238E27FC236}">
                      <a16:creationId xmlns:a16="http://schemas.microsoft.com/office/drawing/2014/main" id="{E81E7EC3-4986-D87B-0542-B01D1BB588CF}"/>
                    </a:ext>
                  </a:extLst>
                </p:cNvPr>
                <p:cNvSpPr/>
                <p:nvPr/>
              </p:nvSpPr>
              <p:spPr>
                <a:xfrm>
                  <a:off x="6018795" y="4746859"/>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4" name="Oval 263">
                  <a:extLst>
                    <a:ext uri="{FF2B5EF4-FFF2-40B4-BE49-F238E27FC236}">
                      <a16:creationId xmlns:a16="http://schemas.microsoft.com/office/drawing/2014/main" id="{26D0A8E8-AA00-A9E6-12F7-D5128332B593}"/>
                    </a:ext>
                  </a:extLst>
                </p:cNvPr>
                <p:cNvSpPr/>
                <p:nvPr/>
              </p:nvSpPr>
              <p:spPr>
                <a:xfrm>
                  <a:off x="6249048" y="4718284"/>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5" name="Oval 264">
                  <a:extLst>
                    <a:ext uri="{FF2B5EF4-FFF2-40B4-BE49-F238E27FC236}">
                      <a16:creationId xmlns:a16="http://schemas.microsoft.com/office/drawing/2014/main" id="{5935DDA3-7028-F87A-F1ED-EFE204FAD7F2}"/>
                    </a:ext>
                  </a:extLst>
                </p:cNvPr>
                <p:cNvSpPr/>
                <p:nvPr/>
              </p:nvSpPr>
              <p:spPr>
                <a:xfrm>
                  <a:off x="6479301" y="457302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 name="Oval 265">
                  <a:extLst>
                    <a:ext uri="{FF2B5EF4-FFF2-40B4-BE49-F238E27FC236}">
                      <a16:creationId xmlns:a16="http://schemas.microsoft.com/office/drawing/2014/main" id="{BFE5870F-703A-D628-B8CA-064DCB462E6C}"/>
                    </a:ext>
                  </a:extLst>
                </p:cNvPr>
                <p:cNvSpPr/>
                <p:nvPr/>
              </p:nvSpPr>
              <p:spPr>
                <a:xfrm>
                  <a:off x="6709554" y="453969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7" name="Oval 266">
                  <a:extLst>
                    <a:ext uri="{FF2B5EF4-FFF2-40B4-BE49-F238E27FC236}">
                      <a16:creationId xmlns:a16="http://schemas.microsoft.com/office/drawing/2014/main" id="{11CBD25C-F301-DE85-E772-ECA936E4CADE}"/>
                    </a:ext>
                  </a:extLst>
                </p:cNvPr>
                <p:cNvSpPr/>
                <p:nvPr/>
              </p:nvSpPr>
              <p:spPr>
                <a:xfrm>
                  <a:off x="6939807" y="4403959"/>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8" name="Oval 267">
                  <a:extLst>
                    <a:ext uri="{FF2B5EF4-FFF2-40B4-BE49-F238E27FC236}">
                      <a16:creationId xmlns:a16="http://schemas.microsoft.com/office/drawing/2014/main" id="{057448E8-7221-0AB5-D404-E37C69B0A51B}"/>
                    </a:ext>
                  </a:extLst>
                </p:cNvPr>
                <p:cNvSpPr/>
                <p:nvPr/>
              </p:nvSpPr>
              <p:spPr>
                <a:xfrm>
                  <a:off x="7170060" y="4365859"/>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9" name="Oval 268">
                  <a:extLst>
                    <a:ext uri="{FF2B5EF4-FFF2-40B4-BE49-F238E27FC236}">
                      <a16:creationId xmlns:a16="http://schemas.microsoft.com/office/drawing/2014/main" id="{7CE68151-35C6-A45C-0E92-16AE960FEDC2}"/>
                    </a:ext>
                  </a:extLst>
                </p:cNvPr>
                <p:cNvSpPr/>
                <p:nvPr/>
              </p:nvSpPr>
              <p:spPr>
                <a:xfrm>
                  <a:off x="7400313" y="4301565"/>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0" name="Oval 269">
                  <a:extLst>
                    <a:ext uri="{FF2B5EF4-FFF2-40B4-BE49-F238E27FC236}">
                      <a16:creationId xmlns:a16="http://schemas.microsoft.com/office/drawing/2014/main" id="{4EA282DB-1156-2DC6-EE05-09E5D0DECCD9}"/>
                    </a:ext>
                  </a:extLst>
                </p:cNvPr>
                <p:cNvSpPr/>
                <p:nvPr/>
              </p:nvSpPr>
              <p:spPr>
                <a:xfrm>
                  <a:off x="7630566" y="432775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1" name="Oval 270">
                  <a:extLst>
                    <a:ext uri="{FF2B5EF4-FFF2-40B4-BE49-F238E27FC236}">
                      <a16:creationId xmlns:a16="http://schemas.microsoft.com/office/drawing/2014/main" id="{B2E96D87-F742-5A29-03CD-0FAC2F2C97C2}"/>
                    </a:ext>
                  </a:extLst>
                </p:cNvPr>
                <p:cNvSpPr/>
                <p:nvPr/>
              </p:nvSpPr>
              <p:spPr>
                <a:xfrm>
                  <a:off x="7860819" y="4265845"/>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2" name="Oval 271">
                  <a:extLst>
                    <a:ext uri="{FF2B5EF4-FFF2-40B4-BE49-F238E27FC236}">
                      <a16:creationId xmlns:a16="http://schemas.microsoft.com/office/drawing/2014/main" id="{E5131C87-068C-DE94-2F15-6F2F2741B676}"/>
                    </a:ext>
                  </a:extLst>
                </p:cNvPr>
                <p:cNvSpPr/>
                <p:nvPr/>
              </p:nvSpPr>
              <p:spPr>
                <a:xfrm>
                  <a:off x="8091072" y="4175358"/>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3" name="Oval 272">
                  <a:extLst>
                    <a:ext uri="{FF2B5EF4-FFF2-40B4-BE49-F238E27FC236}">
                      <a16:creationId xmlns:a16="http://schemas.microsoft.com/office/drawing/2014/main" id="{FADD7177-7518-F0A0-A5A2-37CBA7CB9335}"/>
                    </a:ext>
                  </a:extLst>
                </p:cNvPr>
                <p:cNvSpPr/>
                <p:nvPr/>
              </p:nvSpPr>
              <p:spPr>
                <a:xfrm>
                  <a:off x="8321325" y="4125351"/>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4" name="Oval 273">
                  <a:extLst>
                    <a:ext uri="{FF2B5EF4-FFF2-40B4-BE49-F238E27FC236}">
                      <a16:creationId xmlns:a16="http://schemas.microsoft.com/office/drawing/2014/main" id="{2DD99C71-752A-5712-8760-3BEEBFE2CFD6}"/>
                    </a:ext>
                  </a:extLst>
                </p:cNvPr>
                <p:cNvSpPr/>
                <p:nvPr/>
              </p:nvSpPr>
              <p:spPr>
                <a:xfrm>
                  <a:off x="8551578" y="4208695"/>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5" name="Oval 274">
                  <a:extLst>
                    <a:ext uri="{FF2B5EF4-FFF2-40B4-BE49-F238E27FC236}">
                      <a16:creationId xmlns:a16="http://schemas.microsoft.com/office/drawing/2014/main" id="{9A32B91B-D81D-99CC-FCF8-5771ECCE4F58}"/>
                    </a:ext>
                  </a:extLst>
                </p:cNvPr>
                <p:cNvSpPr/>
                <p:nvPr/>
              </p:nvSpPr>
              <p:spPr>
                <a:xfrm>
                  <a:off x="8781831" y="4163451"/>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6" name="Oval 275">
                  <a:extLst>
                    <a:ext uri="{FF2B5EF4-FFF2-40B4-BE49-F238E27FC236}">
                      <a16:creationId xmlns:a16="http://schemas.microsoft.com/office/drawing/2014/main" id="{7019C255-3C20-7D83-3CB3-C9710DA55CAE}"/>
                    </a:ext>
                  </a:extLst>
                </p:cNvPr>
                <p:cNvSpPr/>
                <p:nvPr/>
              </p:nvSpPr>
              <p:spPr>
                <a:xfrm>
                  <a:off x="9012084" y="406582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7" name="Oval 276">
                  <a:extLst>
                    <a:ext uri="{FF2B5EF4-FFF2-40B4-BE49-F238E27FC236}">
                      <a16:creationId xmlns:a16="http://schemas.microsoft.com/office/drawing/2014/main" id="{57CFC92D-32CC-9988-64FC-F269E5AF30A8}"/>
                    </a:ext>
                  </a:extLst>
                </p:cNvPr>
                <p:cNvSpPr/>
                <p:nvPr/>
              </p:nvSpPr>
              <p:spPr>
                <a:xfrm>
                  <a:off x="9242337" y="4063439"/>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Oval 277">
                  <a:extLst>
                    <a:ext uri="{FF2B5EF4-FFF2-40B4-BE49-F238E27FC236}">
                      <a16:creationId xmlns:a16="http://schemas.microsoft.com/office/drawing/2014/main" id="{8D8C4143-1EC2-6536-2178-7D52A24CD5F2}"/>
                    </a:ext>
                  </a:extLst>
                </p:cNvPr>
                <p:cNvSpPr/>
                <p:nvPr/>
              </p:nvSpPr>
              <p:spPr>
                <a:xfrm>
                  <a:off x="9472590" y="4142020"/>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9" name="Oval 278">
                  <a:extLst>
                    <a:ext uri="{FF2B5EF4-FFF2-40B4-BE49-F238E27FC236}">
                      <a16:creationId xmlns:a16="http://schemas.microsoft.com/office/drawing/2014/main" id="{9AAEB724-82E7-5757-6EC3-C8D9BA9065A7}"/>
                    </a:ext>
                  </a:extLst>
                </p:cNvPr>
                <p:cNvSpPr/>
                <p:nvPr/>
              </p:nvSpPr>
              <p:spPr>
                <a:xfrm>
                  <a:off x="9702843" y="4113445"/>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0" name="Oval 279">
                  <a:extLst>
                    <a:ext uri="{FF2B5EF4-FFF2-40B4-BE49-F238E27FC236}">
                      <a16:creationId xmlns:a16="http://schemas.microsoft.com/office/drawing/2014/main" id="{7DC002FA-F62A-0AD9-9DF8-A998AA6634E3}"/>
                    </a:ext>
                  </a:extLst>
                </p:cNvPr>
                <p:cNvSpPr/>
                <p:nvPr/>
              </p:nvSpPr>
              <p:spPr>
                <a:xfrm>
                  <a:off x="9933096" y="4158689"/>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1" name="Oval 280">
                  <a:extLst>
                    <a:ext uri="{FF2B5EF4-FFF2-40B4-BE49-F238E27FC236}">
                      <a16:creationId xmlns:a16="http://schemas.microsoft.com/office/drawing/2014/main" id="{764C966E-0CF5-74D3-BBF2-D5E65A71E8F3}"/>
                    </a:ext>
                  </a:extLst>
                </p:cNvPr>
                <p:cNvSpPr/>
                <p:nvPr/>
              </p:nvSpPr>
              <p:spPr>
                <a:xfrm>
                  <a:off x="10163341" y="4132495"/>
                  <a:ext cx="91440" cy="914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26" name="Group 225">
              <a:extLst>
                <a:ext uri="{FF2B5EF4-FFF2-40B4-BE49-F238E27FC236}">
                  <a16:creationId xmlns:a16="http://schemas.microsoft.com/office/drawing/2014/main" id="{D8106919-174B-0BBC-2AEE-8DB5E2F53213}"/>
                </a:ext>
              </a:extLst>
            </p:cNvPr>
            <p:cNvGrpSpPr/>
            <p:nvPr/>
          </p:nvGrpSpPr>
          <p:grpSpPr>
            <a:xfrm>
              <a:off x="2298075" y="2084215"/>
              <a:ext cx="3555682" cy="670788"/>
              <a:chOff x="2298075" y="2114695"/>
              <a:chExt cx="3555682" cy="670788"/>
            </a:xfrm>
          </p:grpSpPr>
          <p:grpSp>
            <p:nvGrpSpPr>
              <p:cNvPr id="228" name="Group 227">
                <a:extLst>
                  <a:ext uri="{FF2B5EF4-FFF2-40B4-BE49-F238E27FC236}">
                    <a16:creationId xmlns:a16="http://schemas.microsoft.com/office/drawing/2014/main" id="{19B23688-9BEE-E503-3703-B6939E04EC0B}"/>
                  </a:ext>
                </a:extLst>
              </p:cNvPr>
              <p:cNvGrpSpPr/>
              <p:nvPr/>
            </p:nvGrpSpPr>
            <p:grpSpPr>
              <a:xfrm>
                <a:off x="2298075" y="2556883"/>
                <a:ext cx="3555682" cy="228600"/>
                <a:chOff x="2584987" y="2558710"/>
                <a:chExt cx="3555682" cy="228600"/>
              </a:xfrm>
            </p:grpSpPr>
            <p:sp>
              <p:nvSpPr>
                <p:cNvPr id="232" name="TextBox 231">
                  <a:extLst>
                    <a:ext uri="{FF2B5EF4-FFF2-40B4-BE49-F238E27FC236}">
                      <a16:creationId xmlns:a16="http://schemas.microsoft.com/office/drawing/2014/main" id="{1906EAFD-2006-61D7-0DF8-E2AB49A08C46}"/>
                    </a:ext>
                  </a:extLst>
                </p:cNvPr>
                <p:cNvSpPr txBox="1"/>
                <p:nvPr/>
              </p:nvSpPr>
              <p:spPr>
                <a:xfrm>
                  <a:off x="5030726" y="2558710"/>
                  <a:ext cx="1109943" cy="228600"/>
                </a:xfrm>
                <a:prstGeom prst="roundRect">
                  <a:avLst/>
                </a:prstGeom>
                <a:solidFill>
                  <a:srgbClr val="FF6699"/>
                </a:solidFill>
              </p:spPr>
              <p:txBody>
                <a:bodyPr wrap="none" lIns="0" tIns="0" rIns="0" bIns="0" anchor="t">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rPr>
                    <a:t>Total FTE RNs</a:t>
                  </a:r>
                </a:p>
              </p:txBody>
            </p:sp>
            <p:sp>
              <p:nvSpPr>
                <p:cNvPr id="233" name="TextBox 232">
                  <a:extLst>
                    <a:ext uri="{FF2B5EF4-FFF2-40B4-BE49-F238E27FC236}">
                      <a16:creationId xmlns:a16="http://schemas.microsoft.com/office/drawing/2014/main" id="{EDD4DC44-AE76-80A0-D326-ACA7AAB123EC}"/>
                    </a:ext>
                  </a:extLst>
                </p:cNvPr>
                <p:cNvSpPr txBox="1"/>
                <p:nvPr/>
              </p:nvSpPr>
              <p:spPr>
                <a:xfrm>
                  <a:off x="3355338" y="2558710"/>
                  <a:ext cx="872744" cy="228600"/>
                </a:xfrm>
                <a:prstGeom prst="roundRect">
                  <a:avLst/>
                </a:prstGeom>
                <a:solidFill>
                  <a:srgbClr val="666666"/>
                </a:solidFill>
              </p:spPr>
              <p:txBody>
                <a:bodyPr wrap="none" lIns="0" tIns="0" rIns="0" bIns="0" anchor="t">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rPr>
                    <a:t>Age 35-49</a:t>
                  </a:r>
                </a:p>
              </p:txBody>
            </p:sp>
            <p:sp>
              <p:nvSpPr>
                <p:cNvPr id="234" name="TextBox 233">
                  <a:extLst>
                    <a:ext uri="{FF2B5EF4-FFF2-40B4-BE49-F238E27FC236}">
                      <a16:creationId xmlns:a16="http://schemas.microsoft.com/office/drawing/2014/main" id="{87C0E2BE-4E45-433A-136C-7B8443613D8A}"/>
                    </a:ext>
                  </a:extLst>
                </p:cNvPr>
                <p:cNvSpPr txBox="1"/>
                <p:nvPr/>
              </p:nvSpPr>
              <p:spPr>
                <a:xfrm>
                  <a:off x="4260376" y="2558710"/>
                  <a:ext cx="738057" cy="228600"/>
                </a:xfrm>
                <a:prstGeom prst="roundRect">
                  <a:avLst/>
                </a:prstGeom>
                <a:solidFill>
                  <a:srgbClr val="000000"/>
                </a:solidFill>
              </p:spPr>
              <p:txBody>
                <a:bodyPr wrap="none" lIns="0" tIns="0" rIns="0" bIns="0" anchor="t">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rPr>
                    <a:t>Age 50+</a:t>
                  </a:r>
                </a:p>
              </p:txBody>
            </p:sp>
            <p:sp>
              <p:nvSpPr>
                <p:cNvPr id="235" name="TextBox 234">
                  <a:extLst>
                    <a:ext uri="{FF2B5EF4-FFF2-40B4-BE49-F238E27FC236}">
                      <a16:creationId xmlns:a16="http://schemas.microsoft.com/office/drawing/2014/main" id="{6F6EEEEE-87AC-2A2E-65C6-925B94BF61BD}"/>
                    </a:ext>
                  </a:extLst>
                </p:cNvPr>
                <p:cNvSpPr txBox="1"/>
                <p:nvPr/>
              </p:nvSpPr>
              <p:spPr>
                <a:xfrm>
                  <a:off x="2584987" y="2558710"/>
                  <a:ext cx="738057" cy="228600"/>
                </a:xfrm>
                <a:prstGeom prst="roundRect">
                  <a:avLst/>
                </a:prstGeom>
                <a:solidFill>
                  <a:schemeClr val="bg1"/>
                </a:solidFill>
                <a:ln w="12700">
                  <a:solidFill>
                    <a:srgbClr val="000000"/>
                  </a:solidFill>
                </a:ln>
              </p:spPr>
              <p:txBody>
                <a:bodyPr wrap="none" lIns="0" tIns="0" rIns="0" bIns="0" anchor="t">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ato" panose="020F0502020204030203" pitchFamily="34" charset="0"/>
                      <a:ea typeface="Tahoma" panose="020B0604030504040204" pitchFamily="34" charset="0"/>
                      <a:cs typeface="Lato" panose="020F0502020204030203" pitchFamily="34" charset="0"/>
                    </a:rPr>
                    <a:t>Age &lt;35</a:t>
                  </a:r>
                </a:p>
              </p:txBody>
            </p:sp>
          </p:grpSp>
          <p:sp>
            <p:nvSpPr>
              <p:cNvPr id="230" name="TextBox 229">
                <a:extLst>
                  <a:ext uri="{FF2B5EF4-FFF2-40B4-BE49-F238E27FC236}">
                    <a16:creationId xmlns:a16="http://schemas.microsoft.com/office/drawing/2014/main" id="{2910E8D8-91C4-55AF-41C4-35839AE4AB41}"/>
                  </a:ext>
                </a:extLst>
              </p:cNvPr>
              <p:cNvSpPr txBox="1"/>
              <p:nvPr/>
            </p:nvSpPr>
            <p:spPr>
              <a:xfrm>
                <a:off x="2761006" y="2114695"/>
                <a:ext cx="2629820" cy="288541"/>
              </a:xfrm>
              <a:prstGeom prst="rect">
                <a:avLst/>
              </a:prstGeom>
              <a:noFill/>
            </p:spPr>
            <p:txBody>
              <a:bodyPr wrap="square"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200" i="1"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Full Time RNs 1982 - 2021</a:t>
                </a:r>
              </a:p>
            </p:txBody>
          </p:sp>
          <p:sp>
            <p:nvSpPr>
              <p:cNvPr id="231" name="TextBox 230">
                <a:extLst>
                  <a:ext uri="{FF2B5EF4-FFF2-40B4-BE49-F238E27FC236}">
                    <a16:creationId xmlns:a16="http://schemas.microsoft.com/office/drawing/2014/main" id="{E2FAFF18-4426-9C79-2269-13663DAC494A}"/>
                  </a:ext>
                </a:extLst>
              </p:cNvPr>
              <p:cNvSpPr txBox="1"/>
              <p:nvPr/>
            </p:nvSpPr>
            <p:spPr>
              <a:xfrm>
                <a:off x="5037095" y="2178619"/>
                <a:ext cx="123432" cy="130805"/>
              </a:xfrm>
              <a:prstGeom prst="rect">
                <a:avLst/>
              </a:prstGeom>
              <a:noFill/>
            </p:spPr>
            <p:txBody>
              <a:bodyPr wrap="none" lIns="0" tIns="0" rIns="0" bIns="0" anchor="t">
                <a:spAutoFit/>
              </a:bodyPr>
              <a:lstStyle>
                <a:defPPr>
                  <a:defRPr lang="en-US"/>
                </a:defPPr>
                <a:lvl1pPr marR="0" lvl="0" indent="0" fontAlgn="auto">
                  <a:lnSpc>
                    <a:spcPct val="120000"/>
                  </a:lnSpc>
                  <a:spcBef>
                    <a:spcPts val="0"/>
                  </a:spcBef>
                  <a:spcAft>
                    <a:spcPts val="0"/>
                  </a:spcAft>
                  <a:buClrTx/>
                  <a:buSzTx/>
                  <a:buFontTx/>
                  <a:buNone/>
                  <a:tabLst/>
                  <a:defRPr kumimoji="0" sz="800" b="0" i="0" u="none" strike="noStrike" cap="none" spc="0" normalizeH="0" baseline="0">
                    <a:ln>
                      <a:noFill/>
                    </a:ln>
                    <a:solidFill>
                      <a:srgbClr val="666666">
                        <a:alpha val="50000"/>
                      </a:srgbClr>
                    </a:solidFill>
                    <a:effectLst/>
                    <a:uLnTx/>
                    <a:uFillTx/>
                    <a:latin typeface="Lato" panose="020F0502020204030203" pitchFamily="34" charset="0"/>
                    <a:ea typeface="Tahoma" panose="020B0604030504040204" pitchFamily="34" charset="0"/>
                    <a:cs typeface="Lato" panose="020F0502020204030203" pitchFamily="34" charset="0"/>
                  </a:defRPr>
                </a:lvl1pPr>
              </a:lstStyle>
              <a:p>
                <a:r>
                  <a:rPr lang="en-US" dirty="0"/>
                  <a:t>[2]</a:t>
                </a:r>
              </a:p>
            </p:txBody>
          </p:sp>
        </p:grpSp>
      </p:grpSp>
    </p:spTree>
    <p:extLst>
      <p:ext uri="{BB962C8B-B14F-4D97-AF65-F5344CB8AC3E}">
        <p14:creationId xmlns:p14="http://schemas.microsoft.com/office/powerpoint/2010/main" val="2982475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person in scrubs sitting on a couch&#10;&#10;Description automatically generated">
            <a:extLst>
              <a:ext uri="{FF2B5EF4-FFF2-40B4-BE49-F238E27FC236}">
                <a16:creationId xmlns:a16="http://schemas.microsoft.com/office/drawing/2014/main" id="{1CBBAC26-B445-1B91-9B8C-64E9C40D964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591"/>
          <a:stretch/>
        </p:blipFill>
        <p:spPr>
          <a:xfrm>
            <a:off x="7802880" y="76200"/>
            <a:ext cx="4309872" cy="6705600"/>
          </a:xfrm>
          <a:prstGeom prst="round2DiagRect">
            <a:avLst>
              <a:gd name="adj1" fmla="val 25175"/>
              <a:gd name="adj2" fmla="val 0"/>
            </a:avLst>
          </a:prstGeom>
        </p:spPr>
      </p:pic>
      <p:sp>
        <p:nvSpPr>
          <p:cNvPr id="3" name="TextBox 2">
            <a:extLst>
              <a:ext uri="{FF2B5EF4-FFF2-40B4-BE49-F238E27FC236}">
                <a16:creationId xmlns:a16="http://schemas.microsoft.com/office/drawing/2014/main" id="{F97DA8EC-A7A8-9DE4-4DB3-D426326BDF04}"/>
              </a:ext>
            </a:extLst>
          </p:cNvPr>
          <p:cNvSpPr txBox="1"/>
          <p:nvPr/>
        </p:nvSpPr>
        <p:spPr>
          <a:xfrm>
            <a:off x="457200" y="2737080"/>
            <a:ext cx="6400800" cy="1527341"/>
          </a:xfrm>
          <a:prstGeom prst="rect">
            <a:avLst/>
          </a:prstGeom>
          <a:noFill/>
        </p:spPr>
        <p:txBody>
          <a:bodyPr wrap="square" anchor="ctr">
            <a:spAutoFit/>
          </a:bodyPr>
          <a:lstStyle/>
          <a:p>
            <a:pPr>
              <a:lnSpc>
                <a:spcPct val="120000"/>
              </a:lnSpc>
            </a:pPr>
            <a:r>
              <a:rPr lang="en-US" sz="2000" dirty="0">
                <a:solidFill>
                  <a:srgbClr val="666666"/>
                </a:solidFill>
                <a:latin typeface="Lato" panose="020F0502020204030203" pitchFamily="34" charset="0"/>
                <a:ea typeface="Tahoma" panose="020B0604030504040204" pitchFamily="34" charset="0"/>
                <a:cs typeface="Lato" panose="020F0502020204030203" pitchFamily="34" charset="0"/>
              </a:rPr>
              <a:t>Many nursing students live “paycheck-to-paycheck”, in situations where </a:t>
            </a:r>
            <a:r>
              <a:rPr lang="en-US" sz="2000" b="1" dirty="0">
                <a:solidFill>
                  <a:schemeClr val="bg1"/>
                </a:solidFill>
                <a:latin typeface="Lato" panose="020F0502020204030203" pitchFamily="34" charset="0"/>
                <a:ea typeface="Tahoma" panose="020B0604030504040204" pitchFamily="34" charset="0"/>
                <a:cs typeface="Lato" panose="020F0502020204030203" pitchFamily="34" charset="0"/>
              </a:rPr>
              <a:t>even a single unexpected financial hit</a:t>
            </a:r>
            <a:r>
              <a:rPr lang="en-US" sz="2000" dirty="0">
                <a:solidFill>
                  <a:schemeClr val="bg1"/>
                </a:solidFill>
                <a:latin typeface="Lato" panose="020F0502020204030203" pitchFamily="34" charset="0"/>
                <a:ea typeface="Tahoma" panose="020B0604030504040204" pitchFamily="34" charset="0"/>
                <a:cs typeface="Lato" panose="020F0502020204030203" pitchFamily="34" charset="0"/>
              </a:rPr>
              <a:t> </a:t>
            </a:r>
            <a:r>
              <a:rPr lang="en-US" sz="2000" dirty="0">
                <a:solidFill>
                  <a:srgbClr val="666666"/>
                </a:solidFill>
                <a:latin typeface="Lato" panose="020F0502020204030203" pitchFamily="34" charset="0"/>
                <a:ea typeface="Tahoma" panose="020B0604030504040204" pitchFamily="34" charset="0"/>
                <a:cs typeface="Lato" panose="020F0502020204030203" pitchFamily="34" charset="0"/>
              </a:rPr>
              <a:t>(vehicle breakdown, partner status change, child healthcare, etc.) </a:t>
            </a:r>
            <a:r>
              <a:rPr lang="en-US" sz="2000" b="1" dirty="0">
                <a:solidFill>
                  <a:schemeClr val="bg1"/>
                </a:solidFill>
                <a:latin typeface="Lato" panose="020F0502020204030203" pitchFamily="34" charset="0"/>
                <a:ea typeface="Tahoma" panose="020B0604030504040204" pitchFamily="34" charset="0"/>
                <a:cs typeface="Lato" panose="020F0502020204030203" pitchFamily="34" charset="0"/>
              </a:rPr>
              <a:t>can force them to drop out.</a:t>
            </a:r>
          </a:p>
        </p:txBody>
      </p:sp>
      <p:sp>
        <p:nvSpPr>
          <p:cNvPr id="4" name="TextBox 3">
            <a:extLst>
              <a:ext uri="{FF2B5EF4-FFF2-40B4-BE49-F238E27FC236}">
                <a16:creationId xmlns:a16="http://schemas.microsoft.com/office/drawing/2014/main" id="{717386F8-DBAD-C848-6ADB-DB0EBD30629B}"/>
              </a:ext>
            </a:extLst>
          </p:cNvPr>
          <p:cNvSpPr txBox="1"/>
          <p:nvPr/>
        </p:nvSpPr>
        <p:spPr>
          <a:xfrm>
            <a:off x="457200" y="457200"/>
            <a:ext cx="3377848" cy="707886"/>
          </a:xfrm>
          <a:prstGeom prst="rect">
            <a:avLst/>
          </a:prstGeom>
          <a:noFill/>
        </p:spPr>
        <p:txBody>
          <a:bodyPr wrap="none" rtlCol="0">
            <a:spAutoFit/>
          </a:bodyPr>
          <a:lstStyle/>
          <a:p>
            <a:r>
              <a:rPr lang="en-US" sz="4000" dirty="0">
                <a:solidFill>
                  <a:schemeClr val="bg1"/>
                </a:solidFill>
                <a:latin typeface="Cormorant Infant Medium" pitchFamily="2" charset="0"/>
                <a:ea typeface="Cormorant Infant Medium" pitchFamily="2" charset="0"/>
              </a:rPr>
              <a:t>THE REALITY</a:t>
            </a:r>
          </a:p>
        </p:txBody>
      </p:sp>
      <p:sp>
        <p:nvSpPr>
          <p:cNvPr id="2" name="TextBox 1">
            <a:extLst>
              <a:ext uri="{FF2B5EF4-FFF2-40B4-BE49-F238E27FC236}">
                <a16:creationId xmlns:a16="http://schemas.microsoft.com/office/drawing/2014/main" id="{6F8E133D-CEB7-507E-2631-736A2EF72B7B}"/>
              </a:ext>
            </a:extLst>
          </p:cNvPr>
          <p:cNvSpPr txBox="1"/>
          <p:nvPr/>
        </p:nvSpPr>
        <p:spPr>
          <a:xfrm>
            <a:off x="11734799" y="6400800"/>
            <a:ext cx="258405" cy="246221"/>
          </a:xfrm>
          <a:prstGeom prst="rect">
            <a:avLst/>
          </a:prstGeom>
          <a:noFill/>
        </p:spPr>
        <p:txBody>
          <a:bodyPr wrap="none" rtlCol="0">
            <a:spAutoFit/>
          </a:bodyPr>
          <a:lstStyle/>
          <a:p>
            <a:pPr algn="r"/>
            <a:r>
              <a:rPr lang="en-US" sz="1000" dirty="0">
                <a:solidFill>
                  <a:schemeClr val="bg1">
                    <a:alpha val="50000"/>
                  </a:schemeClr>
                </a:solidFill>
                <a:latin typeface="Lato" panose="020F0502020204030203" pitchFamily="34" charset="0"/>
                <a:ea typeface="Tahoma" panose="020B0604030504040204" pitchFamily="34" charset="0"/>
                <a:cs typeface="Lato" panose="020F0502020204030203" pitchFamily="34" charset="0"/>
              </a:rPr>
              <a:t>4</a:t>
            </a:r>
          </a:p>
        </p:txBody>
      </p:sp>
      <p:pic>
        <p:nvPicPr>
          <p:cNvPr id="6" name="Picture 5" descr="A white text in a blue circle&#10;&#10;Description automatically generated">
            <a:extLst>
              <a:ext uri="{FF2B5EF4-FFF2-40B4-BE49-F238E27FC236}">
                <a16:creationId xmlns:a16="http://schemas.microsoft.com/office/drawing/2014/main" id="{613F18DE-A5E0-3A8D-6AEC-395D027F17C5}"/>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a:stretch/>
        </p:blipFill>
        <p:spPr>
          <a:xfrm>
            <a:off x="198796" y="6400799"/>
            <a:ext cx="553014" cy="246221"/>
          </a:xfrm>
          <a:prstGeom prst="rect">
            <a:avLst/>
          </a:prstGeom>
        </p:spPr>
      </p:pic>
    </p:spTree>
    <p:extLst>
      <p:ext uri="{BB962C8B-B14F-4D97-AF65-F5344CB8AC3E}">
        <p14:creationId xmlns:p14="http://schemas.microsoft.com/office/powerpoint/2010/main" val="2255954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BAC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84939B-CF90-EEA6-B4E2-68164445AE2E}"/>
              </a:ext>
            </a:extLst>
          </p:cNvPr>
          <p:cNvSpPr txBox="1"/>
          <p:nvPr/>
        </p:nvSpPr>
        <p:spPr>
          <a:xfrm>
            <a:off x="457200" y="457200"/>
            <a:ext cx="40206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normalizeH="0" baseline="0" noProof="0" dirty="0">
                <a:ln>
                  <a:noFill/>
                </a:ln>
                <a:solidFill>
                  <a:prstClr val="white"/>
                </a:solidFill>
                <a:effectLst/>
                <a:uLnTx/>
                <a:uFillTx/>
                <a:latin typeface="Cormorant Infant Medium" pitchFamily="2" charset="0"/>
                <a:ea typeface="Cormorant Infant Medium" pitchFamily="2" charset="0"/>
                <a:cs typeface="+mn-cs"/>
              </a:rPr>
              <a:t>OUR</a:t>
            </a:r>
            <a:r>
              <a:rPr kumimoji="0" lang="en-US" sz="4000" i="0" u="none" strike="noStrike" kern="1200" cap="none" spc="0" normalizeH="0" baseline="0" noProof="0" dirty="0">
                <a:ln>
                  <a:noFill/>
                </a:ln>
                <a:solidFill>
                  <a:prstClr val="white"/>
                </a:solidFill>
                <a:effectLst/>
                <a:uLnTx/>
                <a:uFillTx/>
                <a:latin typeface="Cormorant Infant Medium" pitchFamily="2" charset="0"/>
                <a:ea typeface="Cormorant Infant Medium" pitchFamily="2" charset="0"/>
                <a:cs typeface="+mn-cs"/>
              </a:rPr>
              <a:t> SOLUTION</a:t>
            </a:r>
          </a:p>
        </p:txBody>
      </p:sp>
      <p:grpSp>
        <p:nvGrpSpPr>
          <p:cNvPr id="3" name="Group 2">
            <a:extLst>
              <a:ext uri="{FF2B5EF4-FFF2-40B4-BE49-F238E27FC236}">
                <a16:creationId xmlns:a16="http://schemas.microsoft.com/office/drawing/2014/main" id="{2B6D3B42-58F6-9D4B-FE2D-FF372AAC64B2}"/>
              </a:ext>
            </a:extLst>
          </p:cNvPr>
          <p:cNvGrpSpPr/>
          <p:nvPr/>
        </p:nvGrpSpPr>
        <p:grpSpPr>
          <a:xfrm>
            <a:off x="457200" y="1371600"/>
            <a:ext cx="11277600" cy="4114800"/>
            <a:chOff x="457200" y="1371600"/>
            <a:chExt cx="11277600" cy="4114800"/>
          </a:xfrm>
        </p:grpSpPr>
        <p:sp>
          <p:nvSpPr>
            <p:cNvPr id="11" name="TextBox 10">
              <a:extLst>
                <a:ext uri="{FF2B5EF4-FFF2-40B4-BE49-F238E27FC236}">
                  <a16:creationId xmlns:a16="http://schemas.microsoft.com/office/drawing/2014/main" id="{39BDEDC1-3B53-4322-4965-A50B98C49E9E}"/>
                </a:ext>
              </a:extLst>
            </p:cNvPr>
            <p:cNvSpPr txBox="1"/>
            <p:nvPr/>
          </p:nvSpPr>
          <p:spPr>
            <a:xfrm>
              <a:off x="457200" y="1926666"/>
              <a:ext cx="5638797" cy="3004669"/>
            </a:xfrm>
            <a:prstGeom prst="rect">
              <a:avLst/>
            </a:prstGeom>
            <a:noFill/>
          </p:spPr>
          <p:txBody>
            <a:bodyPr wrap="square"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Lato" panose="020F0502020204030203" pitchFamily="34" charset="0"/>
                  <a:ea typeface="Tahoma" panose="020B0604030504040204" pitchFamily="34" charset="0"/>
                  <a:cs typeface="Lato" panose="020F0502020204030203" pitchFamily="34" charset="0"/>
                </a:rPr>
                <a:t>Assist school staff in identifying and supporting students </a:t>
              </a:r>
              <a:r>
                <a:rPr kumimoji="0" lang="en-US" sz="2000" b="1" i="0" u="none" strike="noStrike" kern="1200" cap="none" spc="0" normalizeH="0" baseline="0" noProof="0" dirty="0">
                  <a:ln>
                    <a:noFill/>
                  </a:ln>
                  <a:solidFill>
                    <a:srgbClr val="FFF580"/>
                  </a:solidFill>
                  <a:effectLst/>
                  <a:uLnTx/>
                  <a:uFillTx/>
                  <a:latin typeface="Lato" panose="020F0502020204030203" pitchFamily="34" charset="0"/>
                  <a:ea typeface="Tahoma" panose="020B0604030504040204" pitchFamily="34" charset="0"/>
                  <a:cs typeface="Lato" panose="020F0502020204030203" pitchFamily="34" charset="0"/>
                </a:rPr>
                <a:t>who are at risk of leaving RN programs </a:t>
              </a:r>
              <a:r>
                <a:rPr kumimoji="0" lang="en-US" sz="2000"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rPr>
                <a:t>due to unexpected, unforeseen, or other critical financial issues.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endParaRPr>
            </a:p>
            <a:p>
              <a:pPr>
                <a:lnSpc>
                  <a:spcPct val="120000"/>
                </a:lnSpc>
                <a:defRPr/>
              </a:pPr>
              <a:r>
                <a:rPr lang="en-US" sz="2000" b="1" dirty="0">
                  <a:solidFill>
                    <a:srgbClr val="FFF580"/>
                  </a:solidFill>
                  <a:latin typeface="Lato" panose="020F0502020204030203" pitchFamily="34" charset="0"/>
                  <a:ea typeface="Tahoma" panose="020B0604030504040204" pitchFamily="34" charset="0"/>
                  <a:cs typeface="Lato" panose="020F0502020204030203" pitchFamily="34" charset="0"/>
                </a:rPr>
                <a:t>Provide identified students with bridge grants </a:t>
              </a:r>
              <a:r>
                <a:rPr lang="en-US" sz="2000" dirty="0">
                  <a:solidFill>
                    <a:schemeClr val="bg1"/>
                  </a:solidFill>
                  <a:latin typeface="Lato" panose="020F0502020204030203" pitchFamily="34" charset="0"/>
                  <a:ea typeface="Tahoma" panose="020B0604030504040204" pitchFamily="34" charset="0"/>
                  <a:cs typeface="Lato" panose="020F0502020204030203" pitchFamily="34" charset="0"/>
                </a:rPr>
                <a:t>that give them the financial support needed to remain active in their programs.</a:t>
              </a:r>
            </a:p>
          </p:txBody>
        </p:sp>
        <p:sp>
          <p:nvSpPr>
            <p:cNvPr id="7" name="TextBox 6">
              <a:extLst>
                <a:ext uri="{FF2B5EF4-FFF2-40B4-BE49-F238E27FC236}">
                  <a16:creationId xmlns:a16="http://schemas.microsoft.com/office/drawing/2014/main" id="{CC9CCDFD-0E83-075D-62DA-90383E497617}"/>
                </a:ext>
              </a:extLst>
            </p:cNvPr>
            <p:cNvSpPr txBox="1"/>
            <p:nvPr/>
          </p:nvSpPr>
          <p:spPr>
            <a:xfrm>
              <a:off x="7162800" y="1975718"/>
              <a:ext cx="4572000" cy="2906565"/>
            </a:xfrm>
            <a:prstGeom prst="rect">
              <a:avLst/>
            </a:prstGeom>
            <a:noFill/>
          </p:spPr>
          <p:txBody>
            <a:bodyPr wrap="square"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rPr>
                <a:t>The entire grant process is administered, vetted, and approved by the chair and staff of each RN program – </a:t>
              </a:r>
              <a:r>
                <a:rPr kumimoji="0" lang="en-US" sz="1400" b="0" i="0" u="none" strike="noStrike" kern="1200" cap="none" spc="0" normalizeH="0" baseline="0" noProof="0" dirty="0">
                  <a:ln>
                    <a:noFill/>
                  </a:ln>
                  <a:solidFill>
                    <a:srgbClr val="FFF580"/>
                  </a:solidFill>
                  <a:effectLst/>
                  <a:uLnTx/>
                  <a:uFillTx/>
                  <a:latin typeface="Lato" panose="020F0502020204030203" pitchFamily="34" charset="0"/>
                  <a:ea typeface="Tahoma" panose="020B0604030504040204" pitchFamily="34" charset="0"/>
                  <a:cs typeface="Lato" panose="020F0502020204030203" pitchFamily="34" charset="0"/>
                </a:rPr>
                <a:t>ensuring that informed and timely decisions can be made by those closest to the students.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rPr>
                <a:t>Additionally, we will collaborate directly with program administrators to determine </a:t>
              </a:r>
              <a:r>
                <a:rPr kumimoji="0" lang="en-US" sz="1400" b="0" i="0" u="none" strike="noStrike" kern="1200" cap="none" spc="0" normalizeH="0" baseline="0" noProof="0" dirty="0">
                  <a:ln>
                    <a:noFill/>
                  </a:ln>
                  <a:solidFill>
                    <a:srgbClr val="FFF580"/>
                  </a:solidFill>
                  <a:effectLst/>
                  <a:uLnTx/>
                  <a:uFillTx/>
                  <a:latin typeface="Lato" panose="020F0502020204030203" pitchFamily="34" charset="0"/>
                  <a:ea typeface="Tahoma" panose="020B0604030504040204" pitchFamily="34" charset="0"/>
                  <a:cs typeface="Lato" panose="020F0502020204030203" pitchFamily="34" charset="0"/>
                </a:rPr>
                <a:t>broader, one-time grants for larger groups.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rPr>
                <a:t>EX: Providing new supply bags, covering graduation exam fees, uniform grants to incoming classes, etc.</a:t>
              </a:r>
              <a:endParaRPr kumimoji="0" lang="en-US" sz="1400" b="0" i="0" u="none" strike="noStrike" kern="1200" cap="none" spc="0" normalizeH="0" baseline="0" noProof="0" dirty="0">
                <a:ln>
                  <a:noFill/>
                </a:ln>
                <a:solidFill>
                  <a:prstClr val="white"/>
                </a:solidFill>
                <a:effectLst/>
                <a:uLnTx/>
                <a:uFillTx/>
                <a:latin typeface="Lato" panose="020F0502020204030203" pitchFamily="34" charset="0"/>
                <a:ea typeface="Tahoma" panose="020B0604030504040204" pitchFamily="34" charset="0"/>
                <a:cs typeface="Lato" panose="020F0502020204030203" pitchFamily="34" charset="0"/>
              </a:endParaRPr>
            </a:p>
          </p:txBody>
        </p:sp>
        <p:cxnSp>
          <p:nvCxnSpPr>
            <p:cNvPr id="19" name="Straight Connector 18">
              <a:extLst>
                <a:ext uri="{FF2B5EF4-FFF2-40B4-BE49-F238E27FC236}">
                  <a16:creationId xmlns:a16="http://schemas.microsoft.com/office/drawing/2014/main" id="{4611972C-6012-5714-3035-DA41746E874A}"/>
                </a:ext>
              </a:extLst>
            </p:cNvPr>
            <p:cNvCxnSpPr>
              <a:cxnSpLocks/>
            </p:cNvCxnSpPr>
            <p:nvPr/>
          </p:nvCxnSpPr>
          <p:spPr>
            <a:xfrm>
              <a:off x="6629399" y="1371600"/>
              <a:ext cx="0" cy="4114800"/>
            </a:xfrm>
            <a:prstGeom prst="line">
              <a:avLst/>
            </a:prstGeom>
            <a:ln>
              <a:gradFill>
                <a:gsLst>
                  <a:gs pos="0">
                    <a:schemeClr val="bg1">
                      <a:alpha val="0"/>
                    </a:schemeClr>
                  </a:gs>
                  <a:gs pos="70000">
                    <a:srgbClr val="FFFFFF"/>
                  </a:gs>
                  <a:gs pos="30000">
                    <a:srgbClr val="FFFFFF"/>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B50FC1AE-97E9-315C-23A0-597DFC9B613F}"/>
              </a:ext>
            </a:extLst>
          </p:cNvPr>
          <p:cNvPicPr>
            <a:picLocks noChangeAspect="1"/>
          </p:cNvPicPr>
          <p:nvPr/>
        </p:nvPicPr>
        <p:blipFill rotWithShape="1">
          <a:blip r:embed="rId2"/>
          <a:srcRect r="50000" b="48560"/>
          <a:stretch/>
        </p:blipFill>
        <p:spPr>
          <a:xfrm>
            <a:off x="10629900" y="5285847"/>
            <a:ext cx="1562099" cy="1572153"/>
          </a:xfrm>
          <a:prstGeom prst="rect">
            <a:avLst/>
          </a:prstGeom>
        </p:spPr>
      </p:pic>
      <p:sp>
        <p:nvSpPr>
          <p:cNvPr id="4" name="TextBox 3">
            <a:extLst>
              <a:ext uri="{FF2B5EF4-FFF2-40B4-BE49-F238E27FC236}">
                <a16:creationId xmlns:a16="http://schemas.microsoft.com/office/drawing/2014/main" id="{E86C49A9-D172-EB4E-8C3F-99E74417D65B}"/>
              </a:ext>
            </a:extLst>
          </p:cNvPr>
          <p:cNvSpPr txBox="1"/>
          <p:nvPr/>
        </p:nvSpPr>
        <p:spPr>
          <a:xfrm>
            <a:off x="11734799" y="6400800"/>
            <a:ext cx="258405" cy="246221"/>
          </a:xfrm>
          <a:prstGeom prst="rect">
            <a:avLst/>
          </a:prstGeom>
          <a:noFill/>
        </p:spPr>
        <p:txBody>
          <a:bodyPr wrap="none" rtlCol="0">
            <a:spAutoFit/>
          </a:bodyPr>
          <a:lstStyle/>
          <a:p>
            <a:pPr algn="r"/>
            <a:r>
              <a:rPr lang="en-US" sz="1000" dirty="0">
                <a:solidFill>
                  <a:schemeClr val="bg1">
                    <a:alpha val="50000"/>
                  </a:schemeClr>
                </a:solidFill>
                <a:latin typeface="Lato" panose="020F0502020204030203" pitchFamily="34" charset="0"/>
                <a:ea typeface="Tahoma" panose="020B0604030504040204" pitchFamily="34" charset="0"/>
                <a:cs typeface="Lato" panose="020F0502020204030203" pitchFamily="34" charset="0"/>
              </a:rPr>
              <a:t>5</a:t>
            </a:r>
          </a:p>
        </p:txBody>
      </p:sp>
      <p:pic>
        <p:nvPicPr>
          <p:cNvPr id="5" name="Picture 4" descr="A white text in a blue circle&#10;&#10;Description automatically generated">
            <a:extLst>
              <a:ext uri="{FF2B5EF4-FFF2-40B4-BE49-F238E27FC236}">
                <a16:creationId xmlns:a16="http://schemas.microsoft.com/office/drawing/2014/main" id="{36718392-4103-F88A-B8C1-5ADC5C99205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a:stretch/>
        </p:blipFill>
        <p:spPr>
          <a:xfrm>
            <a:off x="198796" y="6400799"/>
            <a:ext cx="553014" cy="246221"/>
          </a:xfrm>
          <a:prstGeom prst="rect">
            <a:avLst/>
          </a:prstGeom>
        </p:spPr>
      </p:pic>
    </p:spTree>
    <p:extLst>
      <p:ext uri="{BB962C8B-B14F-4D97-AF65-F5344CB8AC3E}">
        <p14:creationId xmlns:p14="http://schemas.microsoft.com/office/powerpoint/2010/main" val="1311209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1">
            <a:extLst>
              <a:ext uri="{FF2B5EF4-FFF2-40B4-BE49-F238E27FC236}">
                <a16:creationId xmlns:a16="http://schemas.microsoft.com/office/drawing/2014/main" id="{C076E0F9-22D6-F528-F69C-C57D5202F2EB}"/>
              </a:ext>
            </a:extLst>
          </p:cNvPr>
          <p:cNvSpPr>
            <a:spLocks noGrp="1" noRot="1" noMove="1" noResize="1" noEditPoints="1" noAdjustHandles="1" noChangeArrowheads="1" noChangeShapeType="1"/>
          </p:cNvSpPr>
          <p:nvPr/>
        </p:nvSpPr>
        <p:spPr>
          <a:xfrm>
            <a:off x="3409950" y="0"/>
            <a:ext cx="8782051" cy="6858000"/>
          </a:xfrm>
          <a:custGeom>
            <a:avLst/>
            <a:gdLst>
              <a:gd name="connsiteX0" fmla="*/ 0 w 6832496"/>
              <a:gd name="connsiteY0" fmla="*/ 0 h 6858000"/>
              <a:gd name="connsiteX1" fmla="*/ 6832496 w 6832496"/>
              <a:gd name="connsiteY1" fmla="*/ 0 h 6858000"/>
              <a:gd name="connsiteX2" fmla="*/ 6832496 w 6832496"/>
              <a:gd name="connsiteY2" fmla="*/ 6858000 h 6858000"/>
              <a:gd name="connsiteX3" fmla="*/ 0 w 6832496"/>
              <a:gd name="connsiteY3" fmla="*/ 6858000 h 6858000"/>
              <a:gd name="connsiteX4" fmla="*/ 0 w 6832496"/>
              <a:gd name="connsiteY4" fmla="*/ 0 h 6858000"/>
              <a:gd name="connsiteX0" fmla="*/ 2943225 w 6832496"/>
              <a:gd name="connsiteY0" fmla="*/ 0 h 6858000"/>
              <a:gd name="connsiteX1" fmla="*/ 6832496 w 6832496"/>
              <a:gd name="connsiteY1" fmla="*/ 0 h 6858000"/>
              <a:gd name="connsiteX2" fmla="*/ 6832496 w 6832496"/>
              <a:gd name="connsiteY2" fmla="*/ 6858000 h 6858000"/>
              <a:gd name="connsiteX3" fmla="*/ 0 w 6832496"/>
              <a:gd name="connsiteY3" fmla="*/ 6858000 h 6858000"/>
              <a:gd name="connsiteX4" fmla="*/ 2943225 w 6832496"/>
              <a:gd name="connsiteY4" fmla="*/ 0 h 6858000"/>
              <a:gd name="connsiteX0" fmla="*/ 2943225 w 6832496"/>
              <a:gd name="connsiteY0" fmla="*/ 0 h 6858000"/>
              <a:gd name="connsiteX1" fmla="*/ 6832496 w 6832496"/>
              <a:gd name="connsiteY1" fmla="*/ 0 h 6858000"/>
              <a:gd name="connsiteX2" fmla="*/ 6832496 w 6832496"/>
              <a:gd name="connsiteY2" fmla="*/ 6858000 h 6858000"/>
              <a:gd name="connsiteX3" fmla="*/ 0 w 6832496"/>
              <a:gd name="connsiteY3" fmla="*/ 6858000 h 6858000"/>
              <a:gd name="connsiteX4" fmla="*/ 2943225 w 6832496"/>
              <a:gd name="connsiteY4" fmla="*/ 0 h 6858000"/>
              <a:gd name="connsiteX0" fmla="*/ 2943225 w 6832496"/>
              <a:gd name="connsiteY0" fmla="*/ 0 h 6858000"/>
              <a:gd name="connsiteX1" fmla="*/ 6832496 w 6832496"/>
              <a:gd name="connsiteY1" fmla="*/ 0 h 6858000"/>
              <a:gd name="connsiteX2" fmla="*/ 6832496 w 6832496"/>
              <a:gd name="connsiteY2" fmla="*/ 6858000 h 6858000"/>
              <a:gd name="connsiteX3" fmla="*/ 0 w 6832496"/>
              <a:gd name="connsiteY3" fmla="*/ 6858000 h 6858000"/>
              <a:gd name="connsiteX4" fmla="*/ 2943225 w 6832496"/>
              <a:gd name="connsiteY4" fmla="*/ 0 h 6858000"/>
              <a:gd name="connsiteX0" fmla="*/ 2050028 w 6832496"/>
              <a:gd name="connsiteY0" fmla="*/ 12700 h 6858000"/>
              <a:gd name="connsiteX1" fmla="*/ 6832496 w 6832496"/>
              <a:gd name="connsiteY1" fmla="*/ 0 h 6858000"/>
              <a:gd name="connsiteX2" fmla="*/ 6832496 w 6832496"/>
              <a:gd name="connsiteY2" fmla="*/ 6858000 h 6858000"/>
              <a:gd name="connsiteX3" fmla="*/ 0 w 6832496"/>
              <a:gd name="connsiteY3" fmla="*/ 6858000 h 6858000"/>
              <a:gd name="connsiteX4" fmla="*/ 2050028 w 6832496"/>
              <a:gd name="connsiteY4" fmla="*/ 12700 h 6858000"/>
              <a:gd name="connsiteX0" fmla="*/ 2556480 w 6832496"/>
              <a:gd name="connsiteY0" fmla="*/ 0 h 6858000"/>
              <a:gd name="connsiteX1" fmla="*/ 6832496 w 6832496"/>
              <a:gd name="connsiteY1" fmla="*/ 0 h 6858000"/>
              <a:gd name="connsiteX2" fmla="*/ 6832496 w 6832496"/>
              <a:gd name="connsiteY2" fmla="*/ 6858000 h 6858000"/>
              <a:gd name="connsiteX3" fmla="*/ 0 w 6832496"/>
              <a:gd name="connsiteY3" fmla="*/ 6858000 h 6858000"/>
              <a:gd name="connsiteX4" fmla="*/ 2556480 w 6832496"/>
              <a:gd name="connsiteY4" fmla="*/ 0 h 6858000"/>
              <a:gd name="connsiteX0" fmla="*/ 2556480 w 6832496"/>
              <a:gd name="connsiteY0" fmla="*/ 0 h 6858000"/>
              <a:gd name="connsiteX1" fmla="*/ 6832496 w 6832496"/>
              <a:gd name="connsiteY1" fmla="*/ 0 h 6858000"/>
              <a:gd name="connsiteX2" fmla="*/ 6832496 w 6832496"/>
              <a:gd name="connsiteY2" fmla="*/ 6858000 h 6858000"/>
              <a:gd name="connsiteX3" fmla="*/ 0 w 6832496"/>
              <a:gd name="connsiteY3" fmla="*/ 6858000 h 6858000"/>
              <a:gd name="connsiteX4" fmla="*/ 2556480 w 6832496"/>
              <a:gd name="connsiteY4" fmla="*/ 0 h 6858000"/>
              <a:gd name="connsiteX0" fmla="*/ 1900310 w 6176326"/>
              <a:gd name="connsiteY0" fmla="*/ 0 h 6858000"/>
              <a:gd name="connsiteX1" fmla="*/ 6176326 w 6176326"/>
              <a:gd name="connsiteY1" fmla="*/ 0 h 6858000"/>
              <a:gd name="connsiteX2" fmla="*/ 6176326 w 6176326"/>
              <a:gd name="connsiteY2" fmla="*/ 6858000 h 6858000"/>
              <a:gd name="connsiteX3" fmla="*/ 0 w 6176326"/>
              <a:gd name="connsiteY3" fmla="*/ 6858000 h 6858000"/>
              <a:gd name="connsiteX4" fmla="*/ 1900310 w 6176326"/>
              <a:gd name="connsiteY4" fmla="*/ 0 h 6858000"/>
              <a:gd name="connsiteX0" fmla="*/ 1900310 w 6176326"/>
              <a:gd name="connsiteY0" fmla="*/ 0 h 6858000"/>
              <a:gd name="connsiteX1" fmla="*/ 6176326 w 6176326"/>
              <a:gd name="connsiteY1" fmla="*/ 0 h 6858000"/>
              <a:gd name="connsiteX2" fmla="*/ 6176326 w 6176326"/>
              <a:gd name="connsiteY2" fmla="*/ 6858000 h 6858000"/>
              <a:gd name="connsiteX3" fmla="*/ 0 w 6176326"/>
              <a:gd name="connsiteY3" fmla="*/ 6858000 h 6858000"/>
              <a:gd name="connsiteX4" fmla="*/ 1900310 w 617632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6326" h="6858000">
                <a:moveTo>
                  <a:pt x="1900310" y="0"/>
                </a:moveTo>
                <a:lnTo>
                  <a:pt x="6176326" y="0"/>
                </a:lnTo>
                <a:lnTo>
                  <a:pt x="6176326" y="6858000"/>
                </a:lnTo>
                <a:lnTo>
                  <a:pt x="0" y="6858000"/>
                </a:lnTo>
                <a:cubicBezTo>
                  <a:pt x="1624137" y="4622800"/>
                  <a:pt x="1710444" y="2355850"/>
                  <a:pt x="1900310" y="0"/>
                </a:cubicBezTo>
                <a:close/>
              </a:path>
            </a:pathLst>
          </a:custGeom>
          <a:solidFill>
            <a:srgbClr val="1CBA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184939B-CF90-EEA6-B4E2-68164445AE2E}"/>
              </a:ext>
            </a:extLst>
          </p:cNvPr>
          <p:cNvSpPr txBox="1"/>
          <p:nvPr/>
        </p:nvSpPr>
        <p:spPr>
          <a:xfrm>
            <a:off x="457200" y="457200"/>
            <a:ext cx="3571812" cy="707886"/>
          </a:xfrm>
          <a:prstGeom prst="rect">
            <a:avLst/>
          </a:prstGeom>
          <a:noFill/>
        </p:spPr>
        <p:txBody>
          <a:bodyPr wrap="none" rtlCol="0">
            <a:spAutoFit/>
          </a:bodyPr>
          <a:lstStyle/>
          <a:p>
            <a:r>
              <a:rPr lang="en-US" sz="4000" dirty="0">
                <a:latin typeface="Cormorant Infant Medium" pitchFamily="2" charset="0"/>
                <a:ea typeface="Cormorant Infant Medium" pitchFamily="2" charset="0"/>
              </a:rPr>
              <a:t>OUR RESULTS</a:t>
            </a:r>
          </a:p>
        </p:txBody>
      </p:sp>
      <p:sp>
        <p:nvSpPr>
          <p:cNvPr id="4" name="TextBox 3">
            <a:extLst>
              <a:ext uri="{FF2B5EF4-FFF2-40B4-BE49-F238E27FC236}">
                <a16:creationId xmlns:a16="http://schemas.microsoft.com/office/drawing/2014/main" id="{A970B2CE-A8A9-4D3F-BE0E-B8EA1092DAC6}"/>
              </a:ext>
            </a:extLst>
          </p:cNvPr>
          <p:cNvSpPr txBox="1"/>
          <p:nvPr/>
        </p:nvSpPr>
        <p:spPr>
          <a:xfrm>
            <a:off x="457198" y="1420626"/>
            <a:ext cx="5029200" cy="2048638"/>
          </a:xfrm>
          <a:prstGeom prst="rect">
            <a:avLst/>
          </a:prstGeom>
          <a:noFill/>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b="1" dirty="0">
                <a:solidFill>
                  <a:srgbClr val="1CBAC8"/>
                </a:solidFill>
                <a:latin typeface="Lato" panose="020F0502020204030203" pitchFamily="34" charset="0"/>
                <a:ea typeface="Tahoma" panose="020B0604030504040204" pitchFamily="34" charset="0"/>
                <a:cs typeface="Lato" panose="020F0502020204030203" pitchFamily="34" charset="0"/>
              </a:rPr>
              <a:t>Since our founding in 2006, the MPB Fund has raised and successfully approved funds at every school where we are active, and </a:t>
            </a:r>
            <a:r>
              <a:rPr kumimoji="0" lang="en-US" b="1" i="0" u="none"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rPr>
              <a:t>in every year since inception. </a:t>
            </a:r>
            <a:r>
              <a:rPr lang="en-US" b="1" dirty="0">
                <a:solidFill>
                  <a:srgbClr val="1CBAC8"/>
                </a:solidFill>
                <a:latin typeface="Lato" panose="020F0502020204030203" pitchFamily="34" charset="0"/>
                <a:ea typeface="Tahoma" panose="020B0604030504040204" pitchFamily="34" charset="0"/>
                <a:cs typeface="Lato" panose="020F0502020204030203" pitchFamily="34" charset="0"/>
              </a:rPr>
              <a:t>Additionally, in 2023 we established a partnership with the Marine Corps Scholarship Foundation.</a:t>
            </a:r>
            <a:endParaRPr kumimoji="0" lang="en-US" b="1" i="0" u="none"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endParaRPr>
          </a:p>
        </p:txBody>
      </p:sp>
      <p:sp>
        <p:nvSpPr>
          <p:cNvPr id="14" name="TextBox 13">
            <a:extLst>
              <a:ext uri="{FF2B5EF4-FFF2-40B4-BE49-F238E27FC236}">
                <a16:creationId xmlns:a16="http://schemas.microsoft.com/office/drawing/2014/main" id="{D963A424-FFD0-253B-C894-FE92DE28D914}"/>
              </a:ext>
            </a:extLst>
          </p:cNvPr>
          <p:cNvSpPr txBox="1"/>
          <p:nvPr/>
        </p:nvSpPr>
        <p:spPr>
          <a:xfrm>
            <a:off x="11734799" y="6400800"/>
            <a:ext cx="258405" cy="246221"/>
          </a:xfrm>
          <a:prstGeom prst="rect">
            <a:avLst/>
          </a:prstGeom>
          <a:noFill/>
        </p:spPr>
        <p:txBody>
          <a:bodyPr wrap="none" rtlCol="0">
            <a:spAutoFit/>
          </a:bodyPr>
          <a:lstStyle/>
          <a:p>
            <a:pPr algn="r"/>
            <a:r>
              <a:rPr lang="en-US" sz="1000" dirty="0">
                <a:solidFill>
                  <a:schemeClr val="bg1">
                    <a:alpha val="50000"/>
                  </a:schemeClr>
                </a:solidFill>
                <a:latin typeface="Lato" panose="020F0502020204030203" pitchFamily="34" charset="0"/>
                <a:ea typeface="Tahoma" panose="020B0604030504040204" pitchFamily="34" charset="0"/>
                <a:cs typeface="Lato" panose="020F0502020204030203" pitchFamily="34" charset="0"/>
              </a:rPr>
              <a:t>6</a:t>
            </a:r>
          </a:p>
        </p:txBody>
      </p:sp>
      <p:pic>
        <p:nvPicPr>
          <p:cNvPr id="27" name="Picture 26" descr="A white text in a blue circle&#10;&#10;Description automatically generated">
            <a:extLst>
              <a:ext uri="{FF2B5EF4-FFF2-40B4-BE49-F238E27FC236}">
                <a16:creationId xmlns:a16="http://schemas.microsoft.com/office/drawing/2014/main" id="{295A6C86-671A-C069-D45B-E71E017DA86F}"/>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brightnessContrast bright="-76000" contrast="-40000"/>
                    </a14:imgEffect>
                  </a14:imgLayer>
                </a14:imgProps>
              </a:ext>
              <a:ext uri="{28A0092B-C50C-407E-A947-70E740481C1C}">
                <a14:useLocalDpi xmlns:a14="http://schemas.microsoft.com/office/drawing/2010/main" val="0"/>
              </a:ext>
            </a:extLst>
          </a:blip>
          <a:srcRect/>
          <a:stretch/>
        </p:blipFill>
        <p:spPr>
          <a:xfrm>
            <a:off x="198796" y="6400798"/>
            <a:ext cx="553014" cy="246221"/>
          </a:xfrm>
          <a:prstGeom prst="rect">
            <a:avLst/>
          </a:prstGeom>
        </p:spPr>
      </p:pic>
      <p:grpSp>
        <p:nvGrpSpPr>
          <p:cNvPr id="29" name="Group 28">
            <a:extLst>
              <a:ext uri="{FF2B5EF4-FFF2-40B4-BE49-F238E27FC236}">
                <a16:creationId xmlns:a16="http://schemas.microsoft.com/office/drawing/2014/main" id="{E2BC2668-C946-22AF-AD93-DE15A020AEB3}"/>
              </a:ext>
            </a:extLst>
          </p:cNvPr>
          <p:cNvGrpSpPr/>
          <p:nvPr/>
        </p:nvGrpSpPr>
        <p:grpSpPr>
          <a:xfrm>
            <a:off x="5441506" y="1278670"/>
            <a:ext cx="6293293" cy="4750943"/>
            <a:chOff x="5441506" y="1278670"/>
            <a:chExt cx="6293293" cy="4750943"/>
          </a:xfrm>
        </p:grpSpPr>
        <p:sp>
          <p:nvSpPr>
            <p:cNvPr id="8" name="TextBox 7">
              <a:extLst>
                <a:ext uri="{FF2B5EF4-FFF2-40B4-BE49-F238E27FC236}">
                  <a16:creationId xmlns:a16="http://schemas.microsoft.com/office/drawing/2014/main" id="{7DFD8B1A-5AB1-DF5C-5395-FA29B24FDC3C}"/>
                </a:ext>
              </a:extLst>
            </p:cNvPr>
            <p:cNvSpPr txBox="1"/>
            <p:nvPr/>
          </p:nvSpPr>
          <p:spPr>
            <a:xfrm>
              <a:off x="5441506" y="4366465"/>
              <a:ext cx="4572000" cy="1663148"/>
            </a:xfrm>
            <a:prstGeom prst="rect">
              <a:avLst/>
            </a:prstGeom>
            <a:noFill/>
          </p:spPr>
          <p:txBody>
            <a:bodyPr wrap="square" anchor="t">
              <a:spAutoFit/>
            </a:bodyPr>
            <a:lstStyle/>
            <a:p>
              <a:pPr marR="0" lvl="0" algn="l" defTabSz="914400" rtl="0" eaLnBrk="1" fontAlgn="auto" latinLnBrk="0" hangingPunct="1">
                <a:lnSpc>
                  <a:spcPct val="120000"/>
                </a:lnSpc>
                <a:spcBef>
                  <a:spcPts val="300"/>
                </a:spcBef>
                <a:spcAft>
                  <a:spcPts val="300"/>
                </a:spcAft>
                <a:buClrTx/>
                <a:buSzTx/>
                <a:tabLst/>
                <a:defRPr/>
              </a:pPr>
              <a:r>
                <a:rPr lang="en-US" sz="1400" b="1" dirty="0">
                  <a:solidFill>
                    <a:schemeClr val="bg1"/>
                  </a:solidFill>
                  <a:latin typeface="Lato" panose="020F0502020204030203" pitchFamily="34" charset="0"/>
                  <a:ea typeface="Tahoma" panose="020B0604030504040204" pitchFamily="34" charset="0"/>
                  <a:cs typeface="Lato" panose="020F0502020204030203" pitchFamily="34" charset="0"/>
                </a:rPr>
                <a:t>1. </a:t>
              </a:r>
              <a:r>
                <a:rPr lang="en-US" sz="1400" b="1" dirty="0">
                  <a:solidFill>
                    <a:srgbClr val="FFF580"/>
                  </a:solidFill>
                  <a:latin typeface="Lato" panose="020F0502020204030203" pitchFamily="34" charset="0"/>
                  <a:ea typeface="Tahoma" panose="020B0604030504040204" pitchFamily="34" charset="0"/>
                  <a:cs typeface="Lato" panose="020F0502020204030203" pitchFamily="34" charset="0"/>
                </a:rPr>
                <a:t>Monroe Community College,</a:t>
              </a:r>
              <a:r>
                <a:rPr lang="en-US" sz="1400" b="1" dirty="0">
                  <a:solidFill>
                    <a:schemeClr val="bg1"/>
                  </a:solidFill>
                  <a:latin typeface="Lato" panose="020F0502020204030203" pitchFamily="34" charset="0"/>
                  <a:ea typeface="Tahoma" panose="020B0604030504040204" pitchFamily="34" charset="0"/>
                  <a:cs typeface="Lato" panose="020F0502020204030203" pitchFamily="34" charset="0"/>
                </a:rPr>
                <a:t> </a:t>
              </a:r>
              <a:r>
                <a:rPr lang="en-US" sz="1400" dirty="0">
                  <a:solidFill>
                    <a:schemeClr val="bg1"/>
                  </a:solidFill>
                  <a:latin typeface="Lato" panose="020F0502020204030203" pitchFamily="34" charset="0"/>
                  <a:ea typeface="Tahoma" panose="020B0604030504040204" pitchFamily="34" charset="0"/>
                  <a:cs typeface="Lato" panose="020F0502020204030203" pitchFamily="34" charset="0"/>
                </a:rPr>
                <a:t>Rochester NY</a:t>
              </a:r>
            </a:p>
            <a:p>
              <a:pPr marL="0" marR="0" lvl="0" indent="0" algn="l" defTabSz="914400" rtl="0" eaLnBrk="1" fontAlgn="auto" latinLnBrk="0" hangingPunct="1">
                <a:lnSpc>
                  <a:spcPct val="120000"/>
                </a:lnSpc>
                <a:spcBef>
                  <a:spcPts val="300"/>
                </a:spcBef>
                <a:spcAft>
                  <a:spcPts val="300"/>
                </a:spcAft>
                <a:buClrTx/>
                <a:buSzTx/>
                <a:buFontTx/>
                <a:buNone/>
                <a:tabLst/>
                <a:defRPr/>
              </a:pPr>
              <a:r>
                <a:rPr lang="en-US" sz="1400" b="1" dirty="0">
                  <a:solidFill>
                    <a:schemeClr val="bg1"/>
                  </a:solidFill>
                  <a:latin typeface="Lato" panose="020F0502020204030203" pitchFamily="34" charset="0"/>
                  <a:ea typeface="Tahoma" panose="020B0604030504040204" pitchFamily="34" charset="0"/>
                  <a:cs typeface="Lato" panose="020F0502020204030203" pitchFamily="34" charset="0"/>
                </a:rPr>
                <a:t>2. </a:t>
              </a:r>
              <a:r>
                <a:rPr lang="en-US" sz="1400" b="1" dirty="0">
                  <a:solidFill>
                    <a:srgbClr val="FFF580"/>
                  </a:solidFill>
                  <a:latin typeface="Lato" panose="020F0502020204030203" pitchFamily="34" charset="0"/>
                  <a:ea typeface="Tahoma" panose="020B0604030504040204" pitchFamily="34" charset="0"/>
                  <a:cs typeface="Lato" panose="020F0502020204030203" pitchFamily="34" charset="0"/>
                </a:rPr>
                <a:t>Onondaga Community College,</a:t>
              </a:r>
              <a:r>
                <a:rPr lang="en-US" sz="1400" b="1" dirty="0">
                  <a:solidFill>
                    <a:schemeClr val="bg1"/>
                  </a:solidFill>
                  <a:latin typeface="Lato" panose="020F0502020204030203" pitchFamily="34" charset="0"/>
                  <a:ea typeface="Tahoma" panose="020B0604030504040204" pitchFamily="34" charset="0"/>
                  <a:cs typeface="Lato" panose="020F0502020204030203" pitchFamily="34" charset="0"/>
                </a:rPr>
                <a:t> </a:t>
              </a:r>
              <a:r>
                <a:rPr lang="en-US" sz="1400" dirty="0">
                  <a:solidFill>
                    <a:schemeClr val="bg1"/>
                  </a:solidFill>
                  <a:latin typeface="Lato" panose="020F0502020204030203" pitchFamily="34" charset="0"/>
                  <a:ea typeface="Tahoma" panose="020B0604030504040204" pitchFamily="34" charset="0"/>
                  <a:cs typeface="Lato" panose="020F0502020204030203" pitchFamily="34" charset="0"/>
                </a:rPr>
                <a:t>Syracuse NY</a:t>
              </a:r>
            </a:p>
            <a:p>
              <a:pPr marL="0" marR="0" lvl="0" indent="0" algn="l" defTabSz="914400" rtl="0" eaLnBrk="1" fontAlgn="auto" latinLnBrk="0" hangingPunct="1">
                <a:lnSpc>
                  <a:spcPct val="120000"/>
                </a:lnSpc>
                <a:spcBef>
                  <a:spcPts val="300"/>
                </a:spcBef>
                <a:spcAft>
                  <a:spcPts val="300"/>
                </a:spcAft>
                <a:buClrTx/>
                <a:buSzTx/>
                <a:buFontTx/>
                <a:buNone/>
                <a:tabLst/>
                <a:defRPr/>
              </a:pPr>
              <a:r>
                <a:rPr lang="en-US" sz="1400" b="1" dirty="0">
                  <a:solidFill>
                    <a:schemeClr val="bg1"/>
                  </a:solidFill>
                  <a:latin typeface="Lato" panose="020F0502020204030203" pitchFamily="34" charset="0"/>
                  <a:ea typeface="Tahoma" panose="020B0604030504040204" pitchFamily="34" charset="0"/>
                  <a:cs typeface="Lato" panose="020F0502020204030203" pitchFamily="34" charset="0"/>
                </a:rPr>
                <a:t>3. </a:t>
              </a:r>
              <a:r>
                <a:rPr lang="en-US" sz="1400" b="1" dirty="0">
                  <a:solidFill>
                    <a:srgbClr val="FFF580"/>
                  </a:solidFill>
                  <a:latin typeface="Lato" panose="020F0502020204030203" pitchFamily="34" charset="0"/>
                  <a:ea typeface="Tahoma" panose="020B0604030504040204" pitchFamily="34" charset="0"/>
                  <a:cs typeface="Lato" panose="020F0502020204030203" pitchFamily="34" charset="0"/>
                </a:rPr>
                <a:t>Finger Lakes Community College,</a:t>
              </a:r>
              <a:r>
                <a:rPr lang="en-US" sz="1400" b="1" dirty="0">
                  <a:solidFill>
                    <a:schemeClr val="bg1"/>
                  </a:solidFill>
                  <a:latin typeface="Lato" panose="020F0502020204030203" pitchFamily="34" charset="0"/>
                  <a:ea typeface="Tahoma" panose="020B0604030504040204" pitchFamily="34" charset="0"/>
                  <a:cs typeface="Lato" panose="020F0502020204030203" pitchFamily="34" charset="0"/>
                </a:rPr>
                <a:t> </a:t>
              </a:r>
              <a:r>
                <a:rPr lang="en-US" sz="1400" dirty="0">
                  <a:solidFill>
                    <a:schemeClr val="bg1"/>
                  </a:solidFill>
                  <a:latin typeface="Lato" panose="020F0502020204030203" pitchFamily="34" charset="0"/>
                  <a:ea typeface="Tahoma" panose="020B0604030504040204" pitchFamily="34" charset="0"/>
                  <a:cs typeface="Lato" panose="020F0502020204030203" pitchFamily="34" charset="0"/>
                </a:rPr>
                <a:t>Canandaigua NY</a:t>
              </a:r>
            </a:p>
            <a:p>
              <a:pPr marL="0" marR="0" lvl="0" indent="0" algn="l" defTabSz="914400" rtl="0" eaLnBrk="1" fontAlgn="auto" latinLnBrk="0" hangingPunct="1">
                <a:lnSpc>
                  <a:spcPct val="120000"/>
                </a:lnSpc>
                <a:spcBef>
                  <a:spcPts val="300"/>
                </a:spcBef>
                <a:spcAft>
                  <a:spcPts val="300"/>
                </a:spcAft>
                <a:buClrTx/>
                <a:buSzTx/>
                <a:buFontTx/>
                <a:buNone/>
                <a:tabLst/>
                <a:defRPr/>
              </a:pPr>
              <a:r>
                <a:rPr lang="en-US" sz="1400" b="1" dirty="0">
                  <a:solidFill>
                    <a:schemeClr val="bg1"/>
                  </a:solidFill>
                  <a:latin typeface="Lato" panose="020F0502020204030203" pitchFamily="34" charset="0"/>
                  <a:ea typeface="Tahoma" panose="020B0604030504040204" pitchFamily="34" charset="0"/>
                  <a:cs typeface="Lato" panose="020F0502020204030203" pitchFamily="34" charset="0"/>
                </a:rPr>
                <a:t>4. </a:t>
              </a:r>
              <a:r>
                <a:rPr lang="en-US" sz="1400" b="1" dirty="0">
                  <a:solidFill>
                    <a:srgbClr val="FFF580"/>
                  </a:solidFill>
                  <a:latin typeface="Lato" panose="020F0502020204030203" pitchFamily="34" charset="0"/>
                  <a:ea typeface="Tahoma" panose="020B0604030504040204" pitchFamily="34" charset="0"/>
                  <a:cs typeface="Lato" panose="020F0502020204030203" pitchFamily="34" charset="0"/>
                </a:rPr>
                <a:t>Tompkins-Cortland Community College,</a:t>
              </a:r>
              <a:r>
                <a:rPr lang="en-US" sz="1400" b="1" dirty="0">
                  <a:solidFill>
                    <a:schemeClr val="bg1"/>
                  </a:solidFill>
                  <a:latin typeface="Lato" panose="020F0502020204030203" pitchFamily="34" charset="0"/>
                  <a:ea typeface="Tahoma" panose="020B0604030504040204" pitchFamily="34" charset="0"/>
                  <a:cs typeface="Lato" panose="020F0502020204030203" pitchFamily="34" charset="0"/>
                </a:rPr>
                <a:t> </a:t>
              </a:r>
              <a:r>
                <a:rPr lang="en-US" sz="1400" dirty="0">
                  <a:solidFill>
                    <a:schemeClr val="bg1"/>
                  </a:solidFill>
                  <a:latin typeface="Lato" panose="020F0502020204030203" pitchFamily="34" charset="0"/>
                  <a:ea typeface="Tahoma" panose="020B0604030504040204" pitchFamily="34" charset="0"/>
                  <a:cs typeface="Lato" panose="020F0502020204030203" pitchFamily="34" charset="0"/>
                </a:rPr>
                <a:t>Dryden NY</a:t>
              </a:r>
            </a:p>
            <a:p>
              <a:pPr>
                <a:lnSpc>
                  <a:spcPct val="120000"/>
                </a:lnSpc>
                <a:spcBef>
                  <a:spcPts val="300"/>
                </a:spcBef>
                <a:spcAft>
                  <a:spcPts val="300"/>
                </a:spcAft>
                <a:defRPr/>
              </a:pPr>
              <a:r>
                <a:rPr lang="en-US" sz="1400" b="1" dirty="0">
                  <a:solidFill>
                    <a:schemeClr val="bg1"/>
                  </a:solidFill>
                  <a:latin typeface="Lato" panose="020F0502020204030203" pitchFamily="34" charset="0"/>
                  <a:ea typeface="Tahoma" panose="020B0604030504040204" pitchFamily="34" charset="0"/>
                  <a:cs typeface="Lato" panose="020F0502020204030203" pitchFamily="34" charset="0"/>
                </a:rPr>
                <a:t>5. </a:t>
              </a:r>
              <a:r>
                <a:rPr lang="en-US" sz="1400" b="1" dirty="0">
                  <a:solidFill>
                    <a:srgbClr val="FFF580"/>
                  </a:solidFill>
                  <a:latin typeface="Lato" panose="020F0502020204030203" pitchFamily="34" charset="0"/>
                  <a:ea typeface="Tahoma" panose="020B0604030504040204" pitchFamily="34" charset="0"/>
                  <a:cs typeface="Lato" panose="020F0502020204030203" pitchFamily="34" charset="0"/>
                </a:rPr>
                <a:t>Cayuga Community College,</a:t>
              </a:r>
              <a:r>
                <a:rPr lang="en-US" sz="1400" b="1" dirty="0">
                  <a:solidFill>
                    <a:schemeClr val="bg1"/>
                  </a:solidFill>
                  <a:latin typeface="Lato" panose="020F0502020204030203" pitchFamily="34" charset="0"/>
                  <a:ea typeface="Tahoma" panose="020B0604030504040204" pitchFamily="34" charset="0"/>
                  <a:cs typeface="Lato" panose="020F0502020204030203" pitchFamily="34" charset="0"/>
                </a:rPr>
                <a:t> </a:t>
              </a:r>
              <a:r>
                <a:rPr lang="en-US" sz="1400" dirty="0">
                  <a:solidFill>
                    <a:schemeClr val="bg1"/>
                  </a:solidFill>
                  <a:latin typeface="Lato" panose="020F0502020204030203" pitchFamily="34" charset="0"/>
                  <a:ea typeface="Tahoma" panose="020B0604030504040204" pitchFamily="34" charset="0"/>
                  <a:cs typeface="Lato" panose="020F0502020204030203" pitchFamily="34" charset="0"/>
                </a:rPr>
                <a:t>Auburn &amp; Fulton NY</a:t>
              </a:r>
            </a:p>
          </p:txBody>
        </p:sp>
        <p:grpSp>
          <p:nvGrpSpPr>
            <p:cNvPr id="28" name="Group 27">
              <a:extLst>
                <a:ext uri="{FF2B5EF4-FFF2-40B4-BE49-F238E27FC236}">
                  <a16:creationId xmlns:a16="http://schemas.microsoft.com/office/drawing/2014/main" id="{7E1E8BC4-2F2C-A529-359C-65B3276B6156}"/>
                </a:ext>
              </a:extLst>
            </p:cNvPr>
            <p:cNvGrpSpPr/>
            <p:nvPr/>
          </p:nvGrpSpPr>
          <p:grpSpPr>
            <a:xfrm>
              <a:off x="6063591" y="1278670"/>
              <a:ext cx="5671208" cy="4300660"/>
              <a:chOff x="6063591" y="1278670"/>
              <a:chExt cx="5671208" cy="4300660"/>
            </a:xfrm>
          </p:grpSpPr>
          <p:grpSp>
            <p:nvGrpSpPr>
              <p:cNvPr id="13" name="Group 12">
                <a:extLst>
                  <a:ext uri="{FF2B5EF4-FFF2-40B4-BE49-F238E27FC236}">
                    <a16:creationId xmlns:a16="http://schemas.microsoft.com/office/drawing/2014/main" id="{F3B6E5C5-DEE5-887A-38FE-76ED60C5134B}"/>
                  </a:ext>
                </a:extLst>
              </p:cNvPr>
              <p:cNvGrpSpPr/>
              <p:nvPr/>
            </p:nvGrpSpPr>
            <p:grpSpPr>
              <a:xfrm rot="21438000">
                <a:off x="6063591" y="1278670"/>
                <a:ext cx="5671208" cy="4300660"/>
                <a:chOff x="2308859" y="465648"/>
                <a:chExt cx="7574281" cy="5743823"/>
              </a:xfrm>
            </p:grpSpPr>
            <p:sp>
              <p:nvSpPr>
                <p:cNvPr id="52" name="Graphic 41">
                  <a:extLst>
                    <a:ext uri="{FF2B5EF4-FFF2-40B4-BE49-F238E27FC236}">
                      <a16:creationId xmlns:a16="http://schemas.microsoft.com/office/drawing/2014/main" id="{DFC5D7F3-51CF-E7CA-9569-50057BCE5932}"/>
                    </a:ext>
                  </a:extLst>
                </p:cNvPr>
                <p:cNvSpPr/>
                <p:nvPr/>
              </p:nvSpPr>
              <p:spPr>
                <a:xfrm>
                  <a:off x="2308860" y="465649"/>
                  <a:ext cx="7574280" cy="5743822"/>
                </a:xfrm>
                <a:custGeom>
                  <a:avLst/>
                  <a:gdLst>
                    <a:gd name="connsiteX0" fmla="*/ 5443112 w 7574280"/>
                    <a:gd name="connsiteY0" fmla="*/ 5564331 h 5743822"/>
                    <a:gd name="connsiteX1" fmla="*/ 5443112 w 7574280"/>
                    <a:gd name="connsiteY1" fmla="*/ 5636129 h 5743822"/>
                    <a:gd name="connsiteX2" fmla="*/ 5270317 w 7574280"/>
                    <a:gd name="connsiteY2" fmla="*/ 5743822 h 5743822"/>
                    <a:gd name="connsiteX3" fmla="*/ 5335115 w 7574280"/>
                    <a:gd name="connsiteY3" fmla="*/ 5578690 h 5743822"/>
                    <a:gd name="connsiteX4" fmla="*/ 5443112 w 7574280"/>
                    <a:gd name="connsiteY4" fmla="*/ 5564331 h 5743822"/>
                    <a:gd name="connsiteX5" fmla="*/ 6249501 w 7574280"/>
                    <a:gd name="connsiteY5" fmla="*/ 5528429 h 5743822"/>
                    <a:gd name="connsiteX6" fmla="*/ 6091104 w 7574280"/>
                    <a:gd name="connsiteY6" fmla="*/ 5585867 h 5743822"/>
                    <a:gd name="connsiteX7" fmla="*/ 5932707 w 7574280"/>
                    <a:gd name="connsiteY7" fmla="*/ 5600227 h 5743822"/>
                    <a:gd name="connsiteX8" fmla="*/ 6155902 w 7574280"/>
                    <a:gd name="connsiteY8" fmla="*/ 5549965 h 5743822"/>
                    <a:gd name="connsiteX9" fmla="*/ 6249501 w 7574280"/>
                    <a:gd name="connsiteY9" fmla="*/ 5528429 h 5743822"/>
                    <a:gd name="connsiteX10" fmla="*/ 6335885 w 7574280"/>
                    <a:gd name="connsiteY10" fmla="*/ 5549965 h 5743822"/>
                    <a:gd name="connsiteX11" fmla="*/ 6199100 w 7574280"/>
                    <a:gd name="connsiteY11" fmla="*/ 5578690 h 5743822"/>
                    <a:gd name="connsiteX12" fmla="*/ 6199100 w 7574280"/>
                    <a:gd name="connsiteY12" fmla="*/ 5564331 h 5743822"/>
                    <a:gd name="connsiteX13" fmla="*/ 6688721 w 7574280"/>
                    <a:gd name="connsiteY13" fmla="*/ 5384833 h 5743822"/>
                    <a:gd name="connsiteX14" fmla="*/ 6335885 w 7574280"/>
                    <a:gd name="connsiteY14" fmla="*/ 5549965 h 5743822"/>
                    <a:gd name="connsiteX15" fmla="*/ 7192663 w 7574280"/>
                    <a:gd name="connsiteY15" fmla="*/ 4918151 h 5743822"/>
                    <a:gd name="connsiteX16" fmla="*/ 6832695 w 7574280"/>
                    <a:gd name="connsiteY16" fmla="*/ 5219695 h 5743822"/>
                    <a:gd name="connsiteX17" fmla="*/ 6998319 w 7574280"/>
                    <a:gd name="connsiteY17" fmla="*/ 5219695 h 5743822"/>
                    <a:gd name="connsiteX18" fmla="*/ 7127903 w 7574280"/>
                    <a:gd name="connsiteY18" fmla="*/ 5054564 h 5743822"/>
                    <a:gd name="connsiteX19" fmla="*/ 7257486 w 7574280"/>
                    <a:gd name="connsiteY19" fmla="*/ 5061740 h 5743822"/>
                    <a:gd name="connsiteX20" fmla="*/ 7264682 w 7574280"/>
                    <a:gd name="connsiteY20" fmla="*/ 5011485 h 5743822"/>
                    <a:gd name="connsiteX21" fmla="*/ 7329505 w 7574280"/>
                    <a:gd name="connsiteY21" fmla="*/ 5083283 h 5743822"/>
                    <a:gd name="connsiteX22" fmla="*/ 7574280 w 7574280"/>
                    <a:gd name="connsiteY22" fmla="*/ 4989949 h 5743822"/>
                    <a:gd name="connsiteX23" fmla="*/ 7139981 w 7574280"/>
                    <a:gd name="connsiteY23" fmla="*/ 5195289 h 5743822"/>
                    <a:gd name="connsiteX24" fmla="*/ 6739089 w 7574280"/>
                    <a:gd name="connsiteY24" fmla="*/ 5384833 h 5743822"/>
                    <a:gd name="connsiteX25" fmla="*/ 6825500 w 7574280"/>
                    <a:gd name="connsiteY25" fmla="*/ 5334578 h 5743822"/>
                    <a:gd name="connsiteX26" fmla="*/ 6282626 w 7574280"/>
                    <a:gd name="connsiteY26" fmla="*/ 5472715 h 5743822"/>
                    <a:gd name="connsiteX27" fmla="*/ 5781511 w 7574280"/>
                    <a:gd name="connsiteY27" fmla="*/ 5600227 h 5743822"/>
                    <a:gd name="connsiteX28" fmla="*/ 5911107 w 7574280"/>
                    <a:gd name="connsiteY28" fmla="*/ 5628946 h 5743822"/>
                    <a:gd name="connsiteX29" fmla="*/ 5579909 w 7574280"/>
                    <a:gd name="connsiteY29" fmla="*/ 5672025 h 5743822"/>
                    <a:gd name="connsiteX30" fmla="*/ 5745508 w 7574280"/>
                    <a:gd name="connsiteY30" fmla="*/ 5600227 h 5743822"/>
                    <a:gd name="connsiteX31" fmla="*/ 5673509 w 7574280"/>
                    <a:gd name="connsiteY31" fmla="*/ 5549965 h 5743822"/>
                    <a:gd name="connsiteX32" fmla="*/ 5601509 w 7574280"/>
                    <a:gd name="connsiteY32" fmla="*/ 5578690 h 5743822"/>
                    <a:gd name="connsiteX33" fmla="*/ 5623108 w 7574280"/>
                    <a:gd name="connsiteY33" fmla="*/ 5628946 h 5743822"/>
                    <a:gd name="connsiteX34" fmla="*/ 5500714 w 7574280"/>
                    <a:gd name="connsiteY34" fmla="*/ 5657665 h 5743822"/>
                    <a:gd name="connsiteX35" fmla="*/ 5464711 w 7574280"/>
                    <a:gd name="connsiteY35" fmla="*/ 5564331 h 5743822"/>
                    <a:gd name="connsiteX36" fmla="*/ 5579909 w 7574280"/>
                    <a:gd name="connsiteY36" fmla="*/ 5399193 h 5743822"/>
                    <a:gd name="connsiteX37" fmla="*/ 5745508 w 7574280"/>
                    <a:gd name="connsiteY37" fmla="*/ 5384833 h 5743822"/>
                    <a:gd name="connsiteX38" fmla="*/ 5745508 w 7574280"/>
                    <a:gd name="connsiteY38" fmla="*/ 5327395 h 5743822"/>
                    <a:gd name="connsiteX39" fmla="*/ 5767107 w 7574280"/>
                    <a:gd name="connsiteY39" fmla="*/ 5348931 h 5743822"/>
                    <a:gd name="connsiteX40" fmla="*/ 5781511 w 7574280"/>
                    <a:gd name="connsiteY40" fmla="*/ 5255597 h 5743822"/>
                    <a:gd name="connsiteX41" fmla="*/ 5846309 w 7574280"/>
                    <a:gd name="connsiteY41" fmla="*/ 5334578 h 5743822"/>
                    <a:gd name="connsiteX42" fmla="*/ 5875104 w 7574280"/>
                    <a:gd name="connsiteY42" fmla="*/ 5234061 h 5743822"/>
                    <a:gd name="connsiteX43" fmla="*/ 6004707 w 7574280"/>
                    <a:gd name="connsiteY43" fmla="*/ 5241238 h 5743822"/>
                    <a:gd name="connsiteX44" fmla="*/ 6040703 w 7574280"/>
                    <a:gd name="connsiteY44" fmla="*/ 5169440 h 5743822"/>
                    <a:gd name="connsiteX45" fmla="*/ 6112703 w 7574280"/>
                    <a:gd name="connsiteY45" fmla="*/ 5234061 h 5743822"/>
                    <a:gd name="connsiteX46" fmla="*/ 6076706 w 7574280"/>
                    <a:gd name="connsiteY46" fmla="*/ 5169440 h 5743822"/>
                    <a:gd name="connsiteX47" fmla="*/ 6256703 w 7574280"/>
                    <a:gd name="connsiteY47" fmla="*/ 5219695 h 5743822"/>
                    <a:gd name="connsiteX48" fmla="*/ 6357472 w 7574280"/>
                    <a:gd name="connsiteY48" fmla="*/ 5147898 h 5743822"/>
                    <a:gd name="connsiteX49" fmla="*/ 6832695 w 7574280"/>
                    <a:gd name="connsiteY49" fmla="*/ 5119185 h 5743822"/>
                    <a:gd name="connsiteX50" fmla="*/ 7099057 w 7574280"/>
                    <a:gd name="connsiteY50" fmla="*/ 4903791 h 5743822"/>
                    <a:gd name="connsiteX51" fmla="*/ 7192663 w 7574280"/>
                    <a:gd name="connsiteY51" fmla="*/ 4918151 h 5743822"/>
                    <a:gd name="connsiteX52" fmla="*/ 7423110 w 7574280"/>
                    <a:gd name="connsiteY52" fmla="*/ 4753013 h 5743822"/>
                    <a:gd name="connsiteX53" fmla="*/ 7401460 w 7574280"/>
                    <a:gd name="connsiteY53" fmla="*/ 4738653 h 5743822"/>
                    <a:gd name="connsiteX54" fmla="*/ 7487870 w 7574280"/>
                    <a:gd name="connsiteY54" fmla="*/ 4702752 h 5743822"/>
                    <a:gd name="connsiteX55" fmla="*/ 7437501 w 7574280"/>
                    <a:gd name="connsiteY55" fmla="*/ 4753013 h 5743822"/>
                    <a:gd name="connsiteX56" fmla="*/ 7423110 w 7574280"/>
                    <a:gd name="connsiteY56" fmla="*/ 4753013 h 5743822"/>
                    <a:gd name="connsiteX57" fmla="*/ 892787 w 7574280"/>
                    <a:gd name="connsiteY57" fmla="*/ 2405229 h 5743822"/>
                    <a:gd name="connsiteX58" fmla="*/ 835184 w 7574280"/>
                    <a:gd name="connsiteY58" fmla="*/ 2477027 h 5743822"/>
                    <a:gd name="connsiteX59" fmla="*/ 791986 w 7574280"/>
                    <a:gd name="connsiteY59" fmla="*/ 2441124 h 5743822"/>
                    <a:gd name="connsiteX60" fmla="*/ 799188 w 7574280"/>
                    <a:gd name="connsiteY60" fmla="*/ 2362144 h 5743822"/>
                    <a:gd name="connsiteX61" fmla="*/ 892787 w 7574280"/>
                    <a:gd name="connsiteY61" fmla="*/ 2405229 h 5743822"/>
                    <a:gd name="connsiteX62" fmla="*/ 3427147 w 7574280"/>
                    <a:gd name="connsiteY62" fmla="*/ 1263641 h 5743822"/>
                    <a:gd name="connsiteX63" fmla="*/ 3376747 w 7574280"/>
                    <a:gd name="connsiteY63" fmla="*/ 1306720 h 5743822"/>
                    <a:gd name="connsiteX64" fmla="*/ 3441545 w 7574280"/>
                    <a:gd name="connsiteY64" fmla="*/ 1213386 h 5743822"/>
                    <a:gd name="connsiteX65" fmla="*/ 3441545 w 7574280"/>
                    <a:gd name="connsiteY65" fmla="*/ 1256458 h 5743822"/>
                    <a:gd name="connsiteX66" fmla="*/ 3427147 w 7574280"/>
                    <a:gd name="connsiteY66" fmla="*/ 1263641 h 5743822"/>
                    <a:gd name="connsiteX67" fmla="*/ 3571141 w 7574280"/>
                    <a:gd name="connsiteY67" fmla="*/ 883116 h 5743822"/>
                    <a:gd name="connsiteX68" fmla="*/ 3592746 w 7574280"/>
                    <a:gd name="connsiteY68" fmla="*/ 897469 h 5743822"/>
                    <a:gd name="connsiteX69" fmla="*/ 3506343 w 7574280"/>
                    <a:gd name="connsiteY69" fmla="*/ 919012 h 5743822"/>
                    <a:gd name="connsiteX70" fmla="*/ 3520746 w 7574280"/>
                    <a:gd name="connsiteY70" fmla="*/ 897469 h 5743822"/>
                    <a:gd name="connsiteX71" fmla="*/ 3571141 w 7574280"/>
                    <a:gd name="connsiteY71" fmla="*/ 883116 h 5743822"/>
                    <a:gd name="connsiteX72" fmla="*/ 3722342 w 7574280"/>
                    <a:gd name="connsiteY72" fmla="*/ 804135 h 5743822"/>
                    <a:gd name="connsiteX73" fmla="*/ 3679144 w 7574280"/>
                    <a:gd name="connsiteY73" fmla="*/ 840037 h 5743822"/>
                    <a:gd name="connsiteX74" fmla="*/ 3621541 w 7574280"/>
                    <a:gd name="connsiteY74" fmla="*/ 897469 h 5743822"/>
                    <a:gd name="connsiteX75" fmla="*/ 3607144 w 7574280"/>
                    <a:gd name="connsiteY75" fmla="*/ 840037 h 5743822"/>
                    <a:gd name="connsiteX76" fmla="*/ 3722342 w 7574280"/>
                    <a:gd name="connsiteY76" fmla="*/ 804135 h 5743822"/>
                    <a:gd name="connsiteX77" fmla="*/ 4708728 w 7574280"/>
                    <a:gd name="connsiteY77" fmla="*/ 0 h 5743822"/>
                    <a:gd name="connsiteX78" fmla="*/ 5178400 w 7574280"/>
                    <a:gd name="connsiteY78" fmla="*/ 0 h 5743822"/>
                    <a:gd name="connsiteX79" fmla="*/ 5607034 w 7574280"/>
                    <a:gd name="connsiteY79" fmla="*/ 0 h 5743822"/>
                    <a:gd name="connsiteX80" fmla="*/ 6076706 w 7574280"/>
                    <a:gd name="connsiteY80" fmla="*/ 0 h 5743822"/>
                    <a:gd name="connsiteX81" fmla="*/ 6076706 w 7574280"/>
                    <a:gd name="connsiteY81" fmla="*/ 71798 h 5743822"/>
                    <a:gd name="connsiteX82" fmla="*/ 6069504 w 7574280"/>
                    <a:gd name="connsiteY82" fmla="*/ 502584 h 5743822"/>
                    <a:gd name="connsiteX83" fmla="*/ 6141504 w 7574280"/>
                    <a:gd name="connsiteY83" fmla="*/ 717978 h 5743822"/>
                    <a:gd name="connsiteX84" fmla="*/ 6105501 w 7574280"/>
                    <a:gd name="connsiteY84" fmla="*/ 983633 h 5743822"/>
                    <a:gd name="connsiteX85" fmla="*/ 6004707 w 7574280"/>
                    <a:gd name="connsiteY85" fmla="*/ 1213386 h 5743822"/>
                    <a:gd name="connsiteX86" fmla="*/ 6076706 w 7574280"/>
                    <a:gd name="connsiteY86" fmla="*/ 1565192 h 5743822"/>
                    <a:gd name="connsiteX87" fmla="*/ 6026306 w 7574280"/>
                    <a:gd name="connsiteY87" fmla="*/ 1787762 h 5743822"/>
                    <a:gd name="connsiteX88" fmla="*/ 6040703 w 7574280"/>
                    <a:gd name="connsiteY88" fmla="*/ 1838023 h 5743822"/>
                    <a:gd name="connsiteX89" fmla="*/ 6141504 w 7574280"/>
                    <a:gd name="connsiteY89" fmla="*/ 1773408 h 5743822"/>
                    <a:gd name="connsiteX90" fmla="*/ 6177501 w 7574280"/>
                    <a:gd name="connsiteY90" fmla="*/ 1866742 h 5743822"/>
                    <a:gd name="connsiteX91" fmla="*/ 6187653 w 7574280"/>
                    <a:gd name="connsiteY91" fmla="*/ 2345921 h 5743822"/>
                    <a:gd name="connsiteX92" fmla="*/ 6199100 w 7574280"/>
                    <a:gd name="connsiteY92" fmla="*/ 2886271 h 5743822"/>
                    <a:gd name="connsiteX93" fmla="*/ 6089734 w 7574280"/>
                    <a:gd name="connsiteY93" fmla="*/ 3297889 h 5743822"/>
                    <a:gd name="connsiteX94" fmla="*/ 5975905 w 7574280"/>
                    <a:gd name="connsiteY94" fmla="*/ 3726308 h 5743822"/>
                    <a:gd name="connsiteX95" fmla="*/ 5954306 w 7574280"/>
                    <a:gd name="connsiteY95" fmla="*/ 4239661 h 5743822"/>
                    <a:gd name="connsiteX96" fmla="*/ 5932707 w 7574280"/>
                    <a:gd name="connsiteY96" fmla="*/ 4753013 h 5743822"/>
                    <a:gd name="connsiteX97" fmla="*/ 6004707 w 7574280"/>
                    <a:gd name="connsiteY97" fmla="*/ 4839170 h 5743822"/>
                    <a:gd name="connsiteX98" fmla="*/ 5767107 w 7574280"/>
                    <a:gd name="connsiteY98" fmla="*/ 4989949 h 5743822"/>
                    <a:gd name="connsiteX99" fmla="*/ 5846309 w 7574280"/>
                    <a:gd name="connsiteY99" fmla="*/ 5119185 h 5743822"/>
                    <a:gd name="connsiteX100" fmla="*/ 5680710 w 7574280"/>
                    <a:gd name="connsiteY100" fmla="*/ 5277134 h 5743822"/>
                    <a:gd name="connsiteX101" fmla="*/ 5695108 w 7574280"/>
                    <a:gd name="connsiteY101" fmla="*/ 5334578 h 5743822"/>
                    <a:gd name="connsiteX102" fmla="*/ 5579909 w 7574280"/>
                    <a:gd name="connsiteY102" fmla="*/ 5348931 h 5743822"/>
                    <a:gd name="connsiteX103" fmla="*/ 5500714 w 7574280"/>
                    <a:gd name="connsiteY103" fmla="*/ 5478167 h 5743822"/>
                    <a:gd name="connsiteX104" fmla="*/ 5623108 w 7574280"/>
                    <a:gd name="connsiteY104" fmla="*/ 5083283 h 5743822"/>
                    <a:gd name="connsiteX105" fmla="*/ 5565512 w 7574280"/>
                    <a:gd name="connsiteY105" fmla="*/ 4709934 h 5743822"/>
                    <a:gd name="connsiteX106" fmla="*/ 5515111 w 7574280"/>
                    <a:gd name="connsiteY106" fmla="*/ 4774549 h 5743822"/>
                    <a:gd name="connsiteX107" fmla="*/ 5587111 w 7574280"/>
                    <a:gd name="connsiteY107" fmla="*/ 5119185 h 5743822"/>
                    <a:gd name="connsiteX108" fmla="*/ 5220783 w 7574280"/>
                    <a:gd name="connsiteY108" fmla="*/ 4898622 h 5743822"/>
                    <a:gd name="connsiteX109" fmla="*/ 4823927 w 7574280"/>
                    <a:gd name="connsiteY109" fmla="*/ 4659679 h 5743822"/>
                    <a:gd name="connsiteX110" fmla="*/ 4780722 w 7574280"/>
                    <a:gd name="connsiteY110" fmla="*/ 4573515 h 5743822"/>
                    <a:gd name="connsiteX111" fmla="*/ 4543129 w 7574280"/>
                    <a:gd name="connsiteY111" fmla="*/ 4480182 h 5743822"/>
                    <a:gd name="connsiteX112" fmla="*/ 4478331 w 7574280"/>
                    <a:gd name="connsiteY112" fmla="*/ 4343763 h 5743822"/>
                    <a:gd name="connsiteX113" fmla="*/ 4471129 w 7574280"/>
                    <a:gd name="connsiteY113" fmla="*/ 4070931 h 5743822"/>
                    <a:gd name="connsiteX114" fmla="*/ 4298335 w 7574280"/>
                    <a:gd name="connsiteY114" fmla="*/ 3999133 h 5743822"/>
                    <a:gd name="connsiteX115" fmla="*/ 4219133 w 7574280"/>
                    <a:gd name="connsiteY115" fmla="*/ 3841184 h 5743822"/>
                    <a:gd name="connsiteX116" fmla="*/ 3733933 w 7574280"/>
                    <a:gd name="connsiteY116" fmla="*/ 3822193 h 5743822"/>
                    <a:gd name="connsiteX117" fmla="*/ 3122158 w 7574280"/>
                    <a:gd name="connsiteY117" fmla="*/ 3798248 h 5743822"/>
                    <a:gd name="connsiteX118" fmla="*/ 2636958 w 7574280"/>
                    <a:gd name="connsiteY118" fmla="*/ 3779257 h 5743822"/>
                    <a:gd name="connsiteX119" fmla="*/ 2067375 w 7574280"/>
                    <a:gd name="connsiteY119" fmla="*/ 3756964 h 5743822"/>
                    <a:gd name="connsiteX120" fmla="*/ 1497792 w 7574280"/>
                    <a:gd name="connsiteY120" fmla="*/ 3734670 h 5743822"/>
                    <a:gd name="connsiteX121" fmla="*/ 886018 w 7574280"/>
                    <a:gd name="connsiteY121" fmla="*/ 3710725 h 5743822"/>
                    <a:gd name="connsiteX122" fmla="*/ 0 w 7574280"/>
                    <a:gd name="connsiteY122" fmla="*/ 3676046 h 5743822"/>
                    <a:gd name="connsiteX123" fmla="*/ 21600 w 7574280"/>
                    <a:gd name="connsiteY123" fmla="*/ 3338593 h 5743822"/>
                    <a:gd name="connsiteX124" fmla="*/ 336091 w 7574280"/>
                    <a:gd name="connsiteY124" fmla="*/ 3151919 h 5743822"/>
                    <a:gd name="connsiteX125" fmla="*/ 626390 w 7574280"/>
                    <a:gd name="connsiteY125" fmla="*/ 2979605 h 5743822"/>
                    <a:gd name="connsiteX126" fmla="*/ 741591 w 7574280"/>
                    <a:gd name="connsiteY126" fmla="*/ 2807290 h 5743822"/>
                    <a:gd name="connsiteX127" fmla="*/ 892787 w 7574280"/>
                    <a:gd name="connsiteY127" fmla="*/ 2728315 h 5743822"/>
                    <a:gd name="connsiteX128" fmla="*/ 856784 w 7574280"/>
                    <a:gd name="connsiteY128" fmla="*/ 2477027 h 5743822"/>
                    <a:gd name="connsiteX129" fmla="*/ 907184 w 7574280"/>
                    <a:gd name="connsiteY129" fmla="*/ 2383686 h 5743822"/>
                    <a:gd name="connsiteX130" fmla="*/ 741591 w 7574280"/>
                    <a:gd name="connsiteY130" fmla="*/ 2311888 h 5743822"/>
                    <a:gd name="connsiteX131" fmla="*/ 748787 w 7574280"/>
                    <a:gd name="connsiteY131" fmla="*/ 2082135 h 5743822"/>
                    <a:gd name="connsiteX132" fmla="*/ 1066734 w 7574280"/>
                    <a:gd name="connsiteY132" fmla="*/ 2026995 h 5743822"/>
                    <a:gd name="connsiteX133" fmla="*/ 1411177 w 7574280"/>
                    <a:gd name="connsiteY133" fmla="*/ 1967259 h 5743822"/>
                    <a:gd name="connsiteX134" fmla="*/ 1994371 w 7574280"/>
                    <a:gd name="connsiteY134" fmla="*/ 2053417 h 5743822"/>
                    <a:gd name="connsiteX135" fmla="*/ 2145566 w 7574280"/>
                    <a:gd name="connsiteY135" fmla="*/ 2182653 h 5743822"/>
                    <a:gd name="connsiteX136" fmla="*/ 2354364 w 7574280"/>
                    <a:gd name="connsiteY136" fmla="*/ 2132397 h 5743822"/>
                    <a:gd name="connsiteX137" fmla="*/ 2721559 w 7574280"/>
                    <a:gd name="connsiteY137" fmla="*/ 2211372 h 5743822"/>
                    <a:gd name="connsiteX138" fmla="*/ 2750354 w 7574280"/>
                    <a:gd name="connsiteY138" fmla="*/ 2139574 h 5743822"/>
                    <a:gd name="connsiteX139" fmla="*/ 2959151 w 7574280"/>
                    <a:gd name="connsiteY139" fmla="*/ 2103672 h 5743822"/>
                    <a:gd name="connsiteX140" fmla="*/ 3232747 w 7574280"/>
                    <a:gd name="connsiteY140" fmla="*/ 1866742 h 5743822"/>
                    <a:gd name="connsiteX141" fmla="*/ 3376747 w 7574280"/>
                    <a:gd name="connsiteY141" fmla="*/ 1881102 h 5743822"/>
                    <a:gd name="connsiteX142" fmla="*/ 3455942 w 7574280"/>
                    <a:gd name="connsiteY142" fmla="*/ 1794944 h 5743822"/>
                    <a:gd name="connsiteX143" fmla="*/ 3463144 w 7574280"/>
                    <a:gd name="connsiteY143" fmla="*/ 1701610 h 5743822"/>
                    <a:gd name="connsiteX144" fmla="*/ 3441545 w 7574280"/>
                    <a:gd name="connsiteY144" fmla="*/ 1723147 h 5743822"/>
                    <a:gd name="connsiteX145" fmla="*/ 3369545 w 7574280"/>
                    <a:gd name="connsiteY145" fmla="*/ 1457492 h 5743822"/>
                    <a:gd name="connsiteX146" fmla="*/ 3427147 w 7574280"/>
                    <a:gd name="connsiteY146" fmla="*/ 1392877 h 5743822"/>
                    <a:gd name="connsiteX147" fmla="*/ 3441545 w 7574280"/>
                    <a:gd name="connsiteY147" fmla="*/ 1457492 h 5743822"/>
                    <a:gd name="connsiteX148" fmla="*/ 3592746 w 7574280"/>
                    <a:gd name="connsiteY148" fmla="*/ 1263641 h 5743822"/>
                    <a:gd name="connsiteX149" fmla="*/ 3455942 w 7574280"/>
                    <a:gd name="connsiteY149" fmla="*/ 1292360 h 5743822"/>
                    <a:gd name="connsiteX150" fmla="*/ 3535144 w 7574280"/>
                    <a:gd name="connsiteY150" fmla="*/ 1199020 h 5743822"/>
                    <a:gd name="connsiteX151" fmla="*/ 3455942 w 7574280"/>
                    <a:gd name="connsiteY151" fmla="*/ 1163124 h 5743822"/>
                    <a:gd name="connsiteX152" fmla="*/ 3369545 w 7574280"/>
                    <a:gd name="connsiteY152" fmla="*/ 1220562 h 5743822"/>
                    <a:gd name="connsiteX153" fmla="*/ 3319151 w 7574280"/>
                    <a:gd name="connsiteY153" fmla="*/ 1098503 h 5743822"/>
                    <a:gd name="connsiteX154" fmla="*/ 3787140 w 7574280"/>
                    <a:gd name="connsiteY154" fmla="*/ 789776 h 5743822"/>
                    <a:gd name="connsiteX155" fmla="*/ 3931140 w 7574280"/>
                    <a:gd name="connsiteY155" fmla="*/ 524124 h 5743822"/>
                    <a:gd name="connsiteX156" fmla="*/ 4341534 w 7574280"/>
                    <a:gd name="connsiteY156" fmla="*/ 179494 h 5743822"/>
                    <a:gd name="connsiteX157" fmla="*/ 4708728 w 7574280"/>
                    <a:gd name="connsiteY157" fmla="*/ 0 h 574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7574280" h="5743822" extrusionOk="0">
                      <a:moveTo>
                        <a:pt x="5443112" y="5564331"/>
                      </a:moveTo>
                      <a:cubicBezTo>
                        <a:pt x="5448628" y="5583818"/>
                        <a:pt x="5434942" y="5612845"/>
                        <a:pt x="5443112" y="5636129"/>
                      </a:cubicBezTo>
                      <a:cubicBezTo>
                        <a:pt x="5381756" y="5692856"/>
                        <a:pt x="5305771" y="5706216"/>
                        <a:pt x="5270317" y="5743822"/>
                      </a:cubicBezTo>
                      <a:cubicBezTo>
                        <a:pt x="5281100" y="5709188"/>
                        <a:pt x="5333068" y="5619155"/>
                        <a:pt x="5335115" y="5578690"/>
                      </a:cubicBezTo>
                      <a:cubicBezTo>
                        <a:pt x="5365501" y="5570822"/>
                        <a:pt x="5420700" y="5571868"/>
                        <a:pt x="5443112" y="5564331"/>
                      </a:cubicBezTo>
                      <a:close/>
                      <a:moveTo>
                        <a:pt x="6249501" y="5528429"/>
                      </a:moveTo>
                      <a:cubicBezTo>
                        <a:pt x="6213518" y="5559271"/>
                        <a:pt x="6163197" y="5542023"/>
                        <a:pt x="6091104" y="5585867"/>
                      </a:cubicBezTo>
                      <a:cubicBezTo>
                        <a:pt x="6059670" y="5604165"/>
                        <a:pt x="5965733" y="5579003"/>
                        <a:pt x="5932707" y="5600227"/>
                      </a:cubicBezTo>
                      <a:cubicBezTo>
                        <a:pt x="6041916" y="5573420"/>
                        <a:pt x="6086993" y="5578819"/>
                        <a:pt x="6155902" y="5549965"/>
                      </a:cubicBezTo>
                      <a:cubicBezTo>
                        <a:pt x="6177034" y="5544803"/>
                        <a:pt x="6218660" y="5544293"/>
                        <a:pt x="6249501" y="5528429"/>
                      </a:cubicBezTo>
                      <a:close/>
                      <a:moveTo>
                        <a:pt x="6335885" y="5549965"/>
                      </a:moveTo>
                      <a:cubicBezTo>
                        <a:pt x="6284024" y="5575577"/>
                        <a:pt x="6225082" y="5556652"/>
                        <a:pt x="6199100" y="5578690"/>
                      </a:cubicBezTo>
                      <a:cubicBezTo>
                        <a:pt x="6197738" y="5571863"/>
                        <a:pt x="6199996" y="5567947"/>
                        <a:pt x="6199100" y="5564331"/>
                      </a:cubicBezTo>
                      <a:cubicBezTo>
                        <a:pt x="6324637" y="5483068"/>
                        <a:pt x="6597650" y="5478316"/>
                        <a:pt x="6688721" y="5384833"/>
                      </a:cubicBezTo>
                      <a:cubicBezTo>
                        <a:pt x="6543659" y="5473380"/>
                        <a:pt x="6457435" y="5492190"/>
                        <a:pt x="6335885" y="5549965"/>
                      </a:cubicBezTo>
                      <a:close/>
                      <a:moveTo>
                        <a:pt x="7192663" y="4918151"/>
                      </a:moveTo>
                      <a:cubicBezTo>
                        <a:pt x="7054721" y="5077068"/>
                        <a:pt x="6965557" y="5079627"/>
                        <a:pt x="6832695" y="5219695"/>
                      </a:cubicBezTo>
                      <a:cubicBezTo>
                        <a:pt x="6910430" y="5202281"/>
                        <a:pt x="6952784" y="5230111"/>
                        <a:pt x="6998319" y="5219695"/>
                      </a:cubicBezTo>
                      <a:cubicBezTo>
                        <a:pt x="7044156" y="5144281"/>
                        <a:pt x="7106383" y="5117953"/>
                        <a:pt x="7127903" y="5054564"/>
                      </a:cubicBezTo>
                      <a:cubicBezTo>
                        <a:pt x="7173348" y="5046206"/>
                        <a:pt x="7202940" y="5059676"/>
                        <a:pt x="7257486" y="5061740"/>
                      </a:cubicBezTo>
                      <a:cubicBezTo>
                        <a:pt x="7259570" y="5044436"/>
                        <a:pt x="7265690" y="5034343"/>
                        <a:pt x="7264682" y="5011485"/>
                      </a:cubicBezTo>
                      <a:cubicBezTo>
                        <a:pt x="7296115" y="5038423"/>
                        <a:pt x="7314200" y="5070461"/>
                        <a:pt x="7329505" y="5083283"/>
                      </a:cubicBezTo>
                      <a:cubicBezTo>
                        <a:pt x="7379779" y="5030779"/>
                        <a:pt x="7487409" y="5053872"/>
                        <a:pt x="7574280" y="4989949"/>
                      </a:cubicBezTo>
                      <a:cubicBezTo>
                        <a:pt x="7497439" y="5062676"/>
                        <a:pt x="7251527" y="5134094"/>
                        <a:pt x="7139981" y="5195289"/>
                      </a:cubicBezTo>
                      <a:cubicBezTo>
                        <a:pt x="7028435" y="5256484"/>
                        <a:pt x="6926987" y="5287635"/>
                        <a:pt x="6739089" y="5384833"/>
                      </a:cubicBezTo>
                      <a:cubicBezTo>
                        <a:pt x="6773226" y="5364748"/>
                        <a:pt x="6791945" y="5364327"/>
                        <a:pt x="6825500" y="5334578"/>
                      </a:cubicBezTo>
                      <a:cubicBezTo>
                        <a:pt x="6715998" y="5422318"/>
                        <a:pt x="6417951" y="5383741"/>
                        <a:pt x="6282626" y="5472715"/>
                      </a:cubicBezTo>
                      <a:cubicBezTo>
                        <a:pt x="6147302" y="5561689"/>
                        <a:pt x="5915591" y="5512194"/>
                        <a:pt x="5781511" y="5600227"/>
                      </a:cubicBezTo>
                      <a:cubicBezTo>
                        <a:pt x="5846058" y="5611750"/>
                        <a:pt x="5854125" y="5616375"/>
                        <a:pt x="5911107" y="5628946"/>
                      </a:cubicBezTo>
                      <a:cubicBezTo>
                        <a:pt x="5842633" y="5645982"/>
                        <a:pt x="5651911" y="5652964"/>
                        <a:pt x="5579909" y="5672025"/>
                      </a:cubicBezTo>
                      <a:cubicBezTo>
                        <a:pt x="5651888" y="5635607"/>
                        <a:pt x="5716664" y="5632422"/>
                        <a:pt x="5745508" y="5600227"/>
                      </a:cubicBezTo>
                      <a:cubicBezTo>
                        <a:pt x="5712406" y="5578637"/>
                        <a:pt x="5695427" y="5554609"/>
                        <a:pt x="5673509" y="5549965"/>
                      </a:cubicBezTo>
                      <a:cubicBezTo>
                        <a:pt x="5641264" y="5571206"/>
                        <a:pt x="5621073" y="5567968"/>
                        <a:pt x="5601509" y="5578690"/>
                      </a:cubicBezTo>
                      <a:cubicBezTo>
                        <a:pt x="5613873" y="5599832"/>
                        <a:pt x="5609306" y="5612992"/>
                        <a:pt x="5623108" y="5628946"/>
                      </a:cubicBezTo>
                      <a:cubicBezTo>
                        <a:pt x="5581911" y="5644478"/>
                        <a:pt x="5547257" y="5644011"/>
                        <a:pt x="5500714" y="5657665"/>
                      </a:cubicBezTo>
                      <a:cubicBezTo>
                        <a:pt x="5479169" y="5619904"/>
                        <a:pt x="5478857" y="5593460"/>
                        <a:pt x="5464711" y="5564331"/>
                      </a:cubicBezTo>
                      <a:cubicBezTo>
                        <a:pt x="5498929" y="5499947"/>
                        <a:pt x="5540555" y="5494155"/>
                        <a:pt x="5579909" y="5399193"/>
                      </a:cubicBezTo>
                      <a:cubicBezTo>
                        <a:pt x="5633345" y="5391961"/>
                        <a:pt x="5676358" y="5393540"/>
                        <a:pt x="5745508" y="5384833"/>
                      </a:cubicBezTo>
                      <a:cubicBezTo>
                        <a:pt x="5744116" y="5361108"/>
                        <a:pt x="5747373" y="5346936"/>
                        <a:pt x="5745508" y="5327395"/>
                      </a:cubicBezTo>
                      <a:cubicBezTo>
                        <a:pt x="5753842" y="5331757"/>
                        <a:pt x="5760398" y="5343836"/>
                        <a:pt x="5767107" y="5348931"/>
                      </a:cubicBezTo>
                      <a:cubicBezTo>
                        <a:pt x="5762037" y="5326293"/>
                        <a:pt x="5786082" y="5289585"/>
                        <a:pt x="5781511" y="5255597"/>
                      </a:cubicBezTo>
                      <a:cubicBezTo>
                        <a:pt x="5815637" y="5290533"/>
                        <a:pt x="5811002" y="5309822"/>
                        <a:pt x="5846309" y="5334578"/>
                      </a:cubicBezTo>
                      <a:cubicBezTo>
                        <a:pt x="5852547" y="5306072"/>
                        <a:pt x="5873050" y="5286376"/>
                        <a:pt x="5875104" y="5234061"/>
                      </a:cubicBezTo>
                      <a:cubicBezTo>
                        <a:pt x="5903757" y="5233054"/>
                        <a:pt x="5949030" y="5241071"/>
                        <a:pt x="6004707" y="5241238"/>
                      </a:cubicBezTo>
                      <a:cubicBezTo>
                        <a:pt x="6018184" y="5206941"/>
                        <a:pt x="6029553" y="5193110"/>
                        <a:pt x="6040703" y="5169440"/>
                      </a:cubicBezTo>
                      <a:cubicBezTo>
                        <a:pt x="6081077" y="5193432"/>
                        <a:pt x="6090156" y="5223749"/>
                        <a:pt x="6112703" y="5234061"/>
                      </a:cubicBezTo>
                      <a:cubicBezTo>
                        <a:pt x="6099639" y="5218561"/>
                        <a:pt x="6091555" y="5179976"/>
                        <a:pt x="6076706" y="5169440"/>
                      </a:cubicBezTo>
                      <a:cubicBezTo>
                        <a:pt x="6159345" y="5175381"/>
                        <a:pt x="6174845" y="5219381"/>
                        <a:pt x="6256703" y="5219695"/>
                      </a:cubicBezTo>
                      <a:cubicBezTo>
                        <a:pt x="6272109" y="5191230"/>
                        <a:pt x="6315326" y="5190778"/>
                        <a:pt x="6357472" y="5147898"/>
                      </a:cubicBezTo>
                      <a:cubicBezTo>
                        <a:pt x="6531450" y="5135253"/>
                        <a:pt x="6685369" y="5166314"/>
                        <a:pt x="6832695" y="5119185"/>
                      </a:cubicBezTo>
                      <a:cubicBezTo>
                        <a:pt x="6883553" y="5054565"/>
                        <a:pt x="7024939" y="4967917"/>
                        <a:pt x="7099057" y="4903791"/>
                      </a:cubicBezTo>
                      <a:cubicBezTo>
                        <a:pt x="7138787" y="4899742"/>
                        <a:pt x="7170073" y="4925322"/>
                        <a:pt x="7192663" y="4918151"/>
                      </a:cubicBezTo>
                      <a:close/>
                      <a:moveTo>
                        <a:pt x="7423110" y="4753013"/>
                      </a:moveTo>
                      <a:cubicBezTo>
                        <a:pt x="7412705" y="4747417"/>
                        <a:pt x="7411123" y="4743394"/>
                        <a:pt x="7401460" y="4738653"/>
                      </a:cubicBezTo>
                      <a:cubicBezTo>
                        <a:pt x="7428226" y="4725518"/>
                        <a:pt x="7450154" y="4725704"/>
                        <a:pt x="7487870" y="4702752"/>
                      </a:cubicBezTo>
                      <a:cubicBezTo>
                        <a:pt x="7475575" y="4725852"/>
                        <a:pt x="7448247" y="4738950"/>
                        <a:pt x="7437501" y="4753013"/>
                      </a:cubicBezTo>
                      <a:cubicBezTo>
                        <a:pt x="7434259" y="4753679"/>
                        <a:pt x="7429701" y="4752215"/>
                        <a:pt x="7423110" y="4753013"/>
                      </a:cubicBezTo>
                      <a:close/>
                      <a:moveTo>
                        <a:pt x="892787" y="2405229"/>
                      </a:moveTo>
                      <a:cubicBezTo>
                        <a:pt x="875697" y="2443618"/>
                        <a:pt x="851645" y="2445810"/>
                        <a:pt x="835184" y="2477027"/>
                      </a:cubicBezTo>
                      <a:cubicBezTo>
                        <a:pt x="818010" y="2466421"/>
                        <a:pt x="806825" y="2452973"/>
                        <a:pt x="791986" y="2441124"/>
                      </a:cubicBezTo>
                      <a:cubicBezTo>
                        <a:pt x="787372" y="2408925"/>
                        <a:pt x="798237" y="2379663"/>
                        <a:pt x="799188" y="2362144"/>
                      </a:cubicBezTo>
                      <a:cubicBezTo>
                        <a:pt x="843125" y="2381856"/>
                        <a:pt x="867060" y="2397059"/>
                        <a:pt x="892787" y="2405229"/>
                      </a:cubicBezTo>
                      <a:close/>
                      <a:moveTo>
                        <a:pt x="3427147" y="1263641"/>
                      </a:moveTo>
                      <a:cubicBezTo>
                        <a:pt x="3412977" y="1284544"/>
                        <a:pt x="3399027" y="1286761"/>
                        <a:pt x="3376747" y="1306720"/>
                      </a:cubicBezTo>
                      <a:cubicBezTo>
                        <a:pt x="3394551" y="1269827"/>
                        <a:pt x="3420065" y="1251987"/>
                        <a:pt x="3441545" y="1213386"/>
                      </a:cubicBezTo>
                      <a:cubicBezTo>
                        <a:pt x="3443900" y="1224756"/>
                        <a:pt x="3440829" y="1235901"/>
                        <a:pt x="3441545" y="1256458"/>
                      </a:cubicBezTo>
                      <a:cubicBezTo>
                        <a:pt x="3436261" y="1260334"/>
                        <a:pt x="3431556" y="1260060"/>
                        <a:pt x="3427147" y="1263641"/>
                      </a:cubicBezTo>
                      <a:close/>
                      <a:moveTo>
                        <a:pt x="3571141" y="883116"/>
                      </a:moveTo>
                      <a:cubicBezTo>
                        <a:pt x="3581570" y="887875"/>
                        <a:pt x="3584139" y="892916"/>
                        <a:pt x="3592746" y="897469"/>
                      </a:cubicBezTo>
                      <a:cubicBezTo>
                        <a:pt x="3571116" y="904888"/>
                        <a:pt x="3532245" y="910779"/>
                        <a:pt x="3506343" y="919012"/>
                      </a:cubicBezTo>
                      <a:cubicBezTo>
                        <a:pt x="3509958" y="909331"/>
                        <a:pt x="3517893" y="903673"/>
                        <a:pt x="3520746" y="897469"/>
                      </a:cubicBezTo>
                      <a:cubicBezTo>
                        <a:pt x="3539736" y="886254"/>
                        <a:pt x="3556404" y="893058"/>
                        <a:pt x="3571141" y="883116"/>
                      </a:cubicBezTo>
                      <a:close/>
                      <a:moveTo>
                        <a:pt x="3722342" y="804135"/>
                      </a:moveTo>
                      <a:cubicBezTo>
                        <a:pt x="3711532" y="816939"/>
                        <a:pt x="3687631" y="827815"/>
                        <a:pt x="3679144" y="840037"/>
                      </a:cubicBezTo>
                      <a:cubicBezTo>
                        <a:pt x="3661803" y="866532"/>
                        <a:pt x="3636851" y="880400"/>
                        <a:pt x="3621541" y="897469"/>
                      </a:cubicBezTo>
                      <a:cubicBezTo>
                        <a:pt x="3610423" y="874457"/>
                        <a:pt x="3611608" y="853303"/>
                        <a:pt x="3607144" y="840037"/>
                      </a:cubicBezTo>
                      <a:cubicBezTo>
                        <a:pt x="3653774" y="811228"/>
                        <a:pt x="3671634" y="830921"/>
                        <a:pt x="3722342" y="804135"/>
                      </a:cubicBezTo>
                      <a:close/>
                      <a:moveTo>
                        <a:pt x="4708728" y="0"/>
                      </a:moveTo>
                      <a:cubicBezTo>
                        <a:pt x="4929548" y="-7294"/>
                        <a:pt x="5077424" y="50877"/>
                        <a:pt x="5178400" y="0"/>
                      </a:cubicBezTo>
                      <a:cubicBezTo>
                        <a:pt x="5279376" y="-50877"/>
                        <a:pt x="5402948" y="6183"/>
                        <a:pt x="5607034" y="0"/>
                      </a:cubicBezTo>
                      <a:cubicBezTo>
                        <a:pt x="5811120" y="-6183"/>
                        <a:pt x="5981666" y="6398"/>
                        <a:pt x="6076706" y="0"/>
                      </a:cubicBezTo>
                      <a:cubicBezTo>
                        <a:pt x="6079539" y="29767"/>
                        <a:pt x="6076047" y="48782"/>
                        <a:pt x="6076706" y="71798"/>
                      </a:cubicBezTo>
                      <a:cubicBezTo>
                        <a:pt x="6081644" y="267345"/>
                        <a:pt x="6056195" y="411446"/>
                        <a:pt x="6069504" y="502584"/>
                      </a:cubicBezTo>
                      <a:cubicBezTo>
                        <a:pt x="6126071" y="599745"/>
                        <a:pt x="6108329" y="631825"/>
                        <a:pt x="6141504" y="717978"/>
                      </a:cubicBezTo>
                      <a:cubicBezTo>
                        <a:pt x="6139233" y="815875"/>
                        <a:pt x="6104178" y="928821"/>
                        <a:pt x="6105501" y="983633"/>
                      </a:cubicBezTo>
                      <a:cubicBezTo>
                        <a:pt x="6101159" y="1058752"/>
                        <a:pt x="6011018" y="1132600"/>
                        <a:pt x="6004707" y="1213386"/>
                      </a:cubicBezTo>
                      <a:cubicBezTo>
                        <a:pt x="6039703" y="1280195"/>
                        <a:pt x="6011183" y="1450388"/>
                        <a:pt x="6076706" y="1565192"/>
                      </a:cubicBezTo>
                      <a:cubicBezTo>
                        <a:pt x="6060197" y="1658717"/>
                        <a:pt x="6017386" y="1706347"/>
                        <a:pt x="6026306" y="1787762"/>
                      </a:cubicBezTo>
                      <a:cubicBezTo>
                        <a:pt x="6037223" y="1804219"/>
                        <a:pt x="6029682" y="1814340"/>
                        <a:pt x="6040703" y="1838023"/>
                      </a:cubicBezTo>
                      <a:cubicBezTo>
                        <a:pt x="6071106" y="1816092"/>
                        <a:pt x="6121005" y="1790441"/>
                        <a:pt x="6141504" y="1773408"/>
                      </a:cubicBezTo>
                      <a:cubicBezTo>
                        <a:pt x="6153984" y="1797233"/>
                        <a:pt x="6153324" y="1831439"/>
                        <a:pt x="6177501" y="1866742"/>
                      </a:cubicBezTo>
                      <a:cubicBezTo>
                        <a:pt x="6199238" y="2015273"/>
                        <a:pt x="6142809" y="2114949"/>
                        <a:pt x="6187653" y="2345921"/>
                      </a:cubicBezTo>
                      <a:cubicBezTo>
                        <a:pt x="6232497" y="2576893"/>
                        <a:pt x="6185662" y="2636604"/>
                        <a:pt x="6199100" y="2886271"/>
                      </a:cubicBezTo>
                      <a:cubicBezTo>
                        <a:pt x="6201553" y="3022642"/>
                        <a:pt x="6132598" y="3109820"/>
                        <a:pt x="6089734" y="3297889"/>
                      </a:cubicBezTo>
                      <a:cubicBezTo>
                        <a:pt x="6046871" y="3485958"/>
                        <a:pt x="5989920" y="3530821"/>
                        <a:pt x="5975905" y="3726308"/>
                      </a:cubicBezTo>
                      <a:cubicBezTo>
                        <a:pt x="6013258" y="3983579"/>
                        <a:pt x="5956561" y="4081807"/>
                        <a:pt x="5954306" y="4239661"/>
                      </a:cubicBezTo>
                      <a:cubicBezTo>
                        <a:pt x="5952051" y="4397515"/>
                        <a:pt x="5934249" y="4557845"/>
                        <a:pt x="5932707" y="4753013"/>
                      </a:cubicBezTo>
                      <a:cubicBezTo>
                        <a:pt x="5959822" y="4779609"/>
                        <a:pt x="5970061" y="4808743"/>
                        <a:pt x="6004707" y="4839170"/>
                      </a:cubicBezTo>
                      <a:cubicBezTo>
                        <a:pt x="5935419" y="4920789"/>
                        <a:pt x="5851939" y="4928149"/>
                        <a:pt x="5767107" y="4989949"/>
                      </a:cubicBezTo>
                      <a:cubicBezTo>
                        <a:pt x="5807240" y="5038998"/>
                        <a:pt x="5819613" y="5095914"/>
                        <a:pt x="5846309" y="5119185"/>
                      </a:cubicBezTo>
                      <a:cubicBezTo>
                        <a:pt x="5813620" y="5174718"/>
                        <a:pt x="5738754" y="5216496"/>
                        <a:pt x="5680710" y="5277134"/>
                      </a:cubicBezTo>
                      <a:cubicBezTo>
                        <a:pt x="5685272" y="5294054"/>
                        <a:pt x="5685779" y="5310711"/>
                        <a:pt x="5695108" y="5334578"/>
                      </a:cubicBezTo>
                      <a:cubicBezTo>
                        <a:pt x="5664390" y="5339852"/>
                        <a:pt x="5609654" y="5335022"/>
                        <a:pt x="5579909" y="5348931"/>
                      </a:cubicBezTo>
                      <a:cubicBezTo>
                        <a:pt x="5555697" y="5414424"/>
                        <a:pt x="5525739" y="5420657"/>
                        <a:pt x="5500714" y="5478167"/>
                      </a:cubicBezTo>
                      <a:cubicBezTo>
                        <a:pt x="5516754" y="5316193"/>
                        <a:pt x="5610936" y="5258998"/>
                        <a:pt x="5623108" y="5083283"/>
                      </a:cubicBezTo>
                      <a:cubicBezTo>
                        <a:pt x="5586744" y="4967695"/>
                        <a:pt x="5592721" y="4877223"/>
                        <a:pt x="5565512" y="4709934"/>
                      </a:cubicBezTo>
                      <a:cubicBezTo>
                        <a:pt x="5557268" y="4734938"/>
                        <a:pt x="5526906" y="4752804"/>
                        <a:pt x="5515111" y="4774549"/>
                      </a:cubicBezTo>
                      <a:cubicBezTo>
                        <a:pt x="5580515" y="4934611"/>
                        <a:pt x="5543799" y="4961662"/>
                        <a:pt x="5587111" y="5119185"/>
                      </a:cubicBezTo>
                      <a:cubicBezTo>
                        <a:pt x="5463663" y="5084578"/>
                        <a:pt x="5360410" y="4968167"/>
                        <a:pt x="5220783" y="4898622"/>
                      </a:cubicBezTo>
                      <a:cubicBezTo>
                        <a:pt x="5081156" y="4829077"/>
                        <a:pt x="4987146" y="4751412"/>
                        <a:pt x="4823927" y="4659679"/>
                      </a:cubicBezTo>
                      <a:cubicBezTo>
                        <a:pt x="4807680" y="4641854"/>
                        <a:pt x="4799451" y="4610715"/>
                        <a:pt x="4780722" y="4573515"/>
                      </a:cubicBezTo>
                      <a:cubicBezTo>
                        <a:pt x="4682930" y="4535666"/>
                        <a:pt x="4664323" y="4496409"/>
                        <a:pt x="4543129" y="4480182"/>
                      </a:cubicBezTo>
                      <a:cubicBezTo>
                        <a:pt x="4509238" y="4437972"/>
                        <a:pt x="4526449" y="4402896"/>
                        <a:pt x="4478331" y="4343763"/>
                      </a:cubicBezTo>
                      <a:cubicBezTo>
                        <a:pt x="4474788" y="4263425"/>
                        <a:pt x="4491591" y="4205206"/>
                        <a:pt x="4471129" y="4070931"/>
                      </a:cubicBezTo>
                      <a:cubicBezTo>
                        <a:pt x="4410918" y="4047225"/>
                        <a:pt x="4380467" y="4010986"/>
                        <a:pt x="4298335" y="3999133"/>
                      </a:cubicBezTo>
                      <a:cubicBezTo>
                        <a:pt x="4273605" y="3969402"/>
                        <a:pt x="4252081" y="3893405"/>
                        <a:pt x="4219133" y="3841184"/>
                      </a:cubicBezTo>
                      <a:cubicBezTo>
                        <a:pt x="4032105" y="3878965"/>
                        <a:pt x="3957332" y="3821291"/>
                        <a:pt x="3733933" y="3822193"/>
                      </a:cubicBezTo>
                      <a:cubicBezTo>
                        <a:pt x="3510534" y="3823095"/>
                        <a:pt x="3352580" y="3798873"/>
                        <a:pt x="3122158" y="3798248"/>
                      </a:cubicBezTo>
                      <a:cubicBezTo>
                        <a:pt x="2891736" y="3797623"/>
                        <a:pt x="2759473" y="3728985"/>
                        <a:pt x="2636958" y="3779257"/>
                      </a:cubicBezTo>
                      <a:cubicBezTo>
                        <a:pt x="2514443" y="3829530"/>
                        <a:pt x="2275028" y="3700472"/>
                        <a:pt x="2067375" y="3756964"/>
                      </a:cubicBezTo>
                      <a:cubicBezTo>
                        <a:pt x="1859721" y="3813456"/>
                        <a:pt x="1626993" y="3702526"/>
                        <a:pt x="1497792" y="3734670"/>
                      </a:cubicBezTo>
                      <a:cubicBezTo>
                        <a:pt x="1368591" y="3766814"/>
                        <a:pt x="1186362" y="3714425"/>
                        <a:pt x="886018" y="3710725"/>
                      </a:cubicBezTo>
                      <a:cubicBezTo>
                        <a:pt x="585674" y="3707025"/>
                        <a:pt x="226590" y="3652396"/>
                        <a:pt x="0" y="3676046"/>
                      </a:cubicBezTo>
                      <a:cubicBezTo>
                        <a:pt x="3844" y="3582084"/>
                        <a:pt x="48578" y="3427886"/>
                        <a:pt x="21600" y="3338593"/>
                      </a:cubicBezTo>
                      <a:cubicBezTo>
                        <a:pt x="76202" y="3287057"/>
                        <a:pt x="250990" y="3202879"/>
                        <a:pt x="336091" y="3151919"/>
                      </a:cubicBezTo>
                      <a:cubicBezTo>
                        <a:pt x="421192" y="3100959"/>
                        <a:pt x="556375" y="3067288"/>
                        <a:pt x="626390" y="2979605"/>
                      </a:cubicBezTo>
                      <a:cubicBezTo>
                        <a:pt x="669240" y="2911698"/>
                        <a:pt x="707615" y="2866446"/>
                        <a:pt x="741591" y="2807290"/>
                      </a:cubicBezTo>
                      <a:cubicBezTo>
                        <a:pt x="812657" y="2766581"/>
                        <a:pt x="849629" y="2763525"/>
                        <a:pt x="892787" y="2728315"/>
                      </a:cubicBezTo>
                      <a:cubicBezTo>
                        <a:pt x="876838" y="2671368"/>
                        <a:pt x="882769" y="2544214"/>
                        <a:pt x="856784" y="2477027"/>
                      </a:cubicBezTo>
                      <a:cubicBezTo>
                        <a:pt x="868707" y="2435228"/>
                        <a:pt x="891096" y="2431131"/>
                        <a:pt x="907184" y="2383686"/>
                      </a:cubicBezTo>
                      <a:cubicBezTo>
                        <a:pt x="862191" y="2373270"/>
                        <a:pt x="794210" y="2334662"/>
                        <a:pt x="741591" y="2311888"/>
                      </a:cubicBezTo>
                      <a:cubicBezTo>
                        <a:pt x="723299" y="2237268"/>
                        <a:pt x="761430" y="2128534"/>
                        <a:pt x="748787" y="2082135"/>
                      </a:cubicBezTo>
                      <a:cubicBezTo>
                        <a:pt x="903993" y="2034072"/>
                        <a:pt x="947389" y="2057674"/>
                        <a:pt x="1066734" y="2026995"/>
                      </a:cubicBezTo>
                      <a:cubicBezTo>
                        <a:pt x="1186079" y="1996316"/>
                        <a:pt x="1314199" y="2010030"/>
                        <a:pt x="1411177" y="1967259"/>
                      </a:cubicBezTo>
                      <a:cubicBezTo>
                        <a:pt x="1557123" y="1951669"/>
                        <a:pt x="1782573" y="2025927"/>
                        <a:pt x="1994371" y="2053417"/>
                      </a:cubicBezTo>
                      <a:cubicBezTo>
                        <a:pt x="2029165" y="2079627"/>
                        <a:pt x="2095153" y="2142150"/>
                        <a:pt x="2145566" y="2182653"/>
                      </a:cubicBezTo>
                      <a:cubicBezTo>
                        <a:pt x="2215353" y="2158755"/>
                        <a:pt x="2282850" y="2174808"/>
                        <a:pt x="2354364" y="2132397"/>
                      </a:cubicBezTo>
                      <a:cubicBezTo>
                        <a:pt x="2527789" y="2162700"/>
                        <a:pt x="2542654" y="2184686"/>
                        <a:pt x="2721559" y="2211372"/>
                      </a:cubicBezTo>
                      <a:cubicBezTo>
                        <a:pt x="2722621" y="2185187"/>
                        <a:pt x="2747629" y="2158786"/>
                        <a:pt x="2750354" y="2139574"/>
                      </a:cubicBezTo>
                      <a:cubicBezTo>
                        <a:pt x="2806930" y="2108440"/>
                        <a:pt x="2905851" y="2115643"/>
                        <a:pt x="2959151" y="2103672"/>
                      </a:cubicBezTo>
                      <a:cubicBezTo>
                        <a:pt x="2998983" y="2032864"/>
                        <a:pt x="3150923" y="1971092"/>
                        <a:pt x="3232747" y="1866742"/>
                      </a:cubicBezTo>
                      <a:cubicBezTo>
                        <a:pt x="3279179" y="1857821"/>
                        <a:pt x="3336481" y="1881291"/>
                        <a:pt x="3376747" y="1881102"/>
                      </a:cubicBezTo>
                      <a:cubicBezTo>
                        <a:pt x="3400469" y="1850871"/>
                        <a:pt x="3438655" y="1825218"/>
                        <a:pt x="3455942" y="1794944"/>
                      </a:cubicBezTo>
                      <a:cubicBezTo>
                        <a:pt x="3452319" y="1749252"/>
                        <a:pt x="3470035" y="1727820"/>
                        <a:pt x="3463144" y="1701610"/>
                      </a:cubicBezTo>
                      <a:cubicBezTo>
                        <a:pt x="3457543" y="1707808"/>
                        <a:pt x="3446523" y="1714178"/>
                        <a:pt x="3441545" y="1723147"/>
                      </a:cubicBezTo>
                      <a:cubicBezTo>
                        <a:pt x="3421214" y="1659286"/>
                        <a:pt x="3427842" y="1567537"/>
                        <a:pt x="3369545" y="1457492"/>
                      </a:cubicBezTo>
                      <a:cubicBezTo>
                        <a:pt x="3386973" y="1423383"/>
                        <a:pt x="3419629" y="1415756"/>
                        <a:pt x="3427147" y="1392877"/>
                      </a:cubicBezTo>
                      <a:cubicBezTo>
                        <a:pt x="3439348" y="1423196"/>
                        <a:pt x="3430752" y="1438142"/>
                        <a:pt x="3441545" y="1457492"/>
                      </a:cubicBezTo>
                      <a:cubicBezTo>
                        <a:pt x="3485219" y="1381133"/>
                        <a:pt x="3537288" y="1361237"/>
                        <a:pt x="3592746" y="1263641"/>
                      </a:cubicBezTo>
                      <a:cubicBezTo>
                        <a:pt x="3531151" y="1278630"/>
                        <a:pt x="3516827" y="1276799"/>
                        <a:pt x="3455942" y="1292360"/>
                      </a:cubicBezTo>
                      <a:cubicBezTo>
                        <a:pt x="3463103" y="1266194"/>
                        <a:pt x="3517292" y="1237597"/>
                        <a:pt x="3535144" y="1199020"/>
                      </a:cubicBezTo>
                      <a:cubicBezTo>
                        <a:pt x="3499962" y="1184037"/>
                        <a:pt x="3489844" y="1177420"/>
                        <a:pt x="3455942" y="1163124"/>
                      </a:cubicBezTo>
                      <a:cubicBezTo>
                        <a:pt x="3418397" y="1199311"/>
                        <a:pt x="3385798" y="1206473"/>
                        <a:pt x="3369545" y="1220562"/>
                      </a:cubicBezTo>
                      <a:cubicBezTo>
                        <a:pt x="3344592" y="1201451"/>
                        <a:pt x="3343191" y="1125040"/>
                        <a:pt x="3319151" y="1098503"/>
                      </a:cubicBezTo>
                      <a:cubicBezTo>
                        <a:pt x="3453207" y="934729"/>
                        <a:pt x="3660106" y="953717"/>
                        <a:pt x="3787140" y="789776"/>
                      </a:cubicBezTo>
                      <a:cubicBezTo>
                        <a:pt x="3814705" y="734123"/>
                        <a:pt x="3906651" y="592468"/>
                        <a:pt x="3931140" y="524124"/>
                      </a:cubicBezTo>
                      <a:cubicBezTo>
                        <a:pt x="3999007" y="419867"/>
                        <a:pt x="4268657" y="316897"/>
                        <a:pt x="4341534" y="179494"/>
                      </a:cubicBezTo>
                      <a:cubicBezTo>
                        <a:pt x="4420813" y="92756"/>
                        <a:pt x="4537580" y="101811"/>
                        <a:pt x="4708728" y="0"/>
                      </a:cubicBezTo>
                      <a:close/>
                    </a:path>
                  </a:pathLst>
                </a:custGeom>
                <a:noFill/>
                <a:ln w="12700" cap="rnd">
                  <a:solidFill>
                    <a:schemeClr val="bg1"/>
                  </a:solidFill>
                  <a:prstDash val="solid"/>
                  <a:round/>
                  <a:extLst>
                    <a:ext uri="{C807C97D-BFC1-408E-A445-0C87EB9F89A2}">
                      <ask:lineSketchStyleProps xmlns:ask="http://schemas.microsoft.com/office/drawing/2018/sketchyshapes" sd="3021067202">
                        <a:custGeom>
                          <a:avLst/>
                          <a:gdLst>
                            <a:gd name="connsiteX0" fmla="*/ 5443112 w 7574280"/>
                            <a:gd name="connsiteY0" fmla="*/ 5564331 h 5743822"/>
                            <a:gd name="connsiteX1" fmla="*/ 5443112 w 7574280"/>
                            <a:gd name="connsiteY1" fmla="*/ 5636129 h 5743822"/>
                            <a:gd name="connsiteX2" fmla="*/ 5270317 w 7574280"/>
                            <a:gd name="connsiteY2" fmla="*/ 5743822 h 5743822"/>
                            <a:gd name="connsiteX3" fmla="*/ 5335115 w 7574280"/>
                            <a:gd name="connsiteY3" fmla="*/ 5578690 h 5743822"/>
                            <a:gd name="connsiteX4" fmla="*/ 5443112 w 7574280"/>
                            <a:gd name="connsiteY4" fmla="*/ 5564331 h 5743822"/>
                            <a:gd name="connsiteX5" fmla="*/ 6249501 w 7574280"/>
                            <a:gd name="connsiteY5" fmla="*/ 5528429 h 5743822"/>
                            <a:gd name="connsiteX6" fmla="*/ 6091104 w 7574280"/>
                            <a:gd name="connsiteY6" fmla="*/ 5585867 h 5743822"/>
                            <a:gd name="connsiteX7" fmla="*/ 5932707 w 7574280"/>
                            <a:gd name="connsiteY7" fmla="*/ 5600227 h 5743822"/>
                            <a:gd name="connsiteX8" fmla="*/ 6155902 w 7574280"/>
                            <a:gd name="connsiteY8" fmla="*/ 5549965 h 5743822"/>
                            <a:gd name="connsiteX9" fmla="*/ 6249501 w 7574280"/>
                            <a:gd name="connsiteY9" fmla="*/ 5528429 h 5743822"/>
                            <a:gd name="connsiteX10" fmla="*/ 6335885 w 7574280"/>
                            <a:gd name="connsiteY10" fmla="*/ 5549965 h 5743822"/>
                            <a:gd name="connsiteX11" fmla="*/ 6199100 w 7574280"/>
                            <a:gd name="connsiteY11" fmla="*/ 5578690 h 5743822"/>
                            <a:gd name="connsiteX12" fmla="*/ 6199100 w 7574280"/>
                            <a:gd name="connsiteY12" fmla="*/ 5564331 h 5743822"/>
                            <a:gd name="connsiteX13" fmla="*/ 6688721 w 7574280"/>
                            <a:gd name="connsiteY13" fmla="*/ 5384833 h 5743822"/>
                            <a:gd name="connsiteX14" fmla="*/ 6335885 w 7574280"/>
                            <a:gd name="connsiteY14" fmla="*/ 5549965 h 5743822"/>
                            <a:gd name="connsiteX15" fmla="*/ 7192663 w 7574280"/>
                            <a:gd name="connsiteY15" fmla="*/ 4918151 h 5743822"/>
                            <a:gd name="connsiteX16" fmla="*/ 6832695 w 7574280"/>
                            <a:gd name="connsiteY16" fmla="*/ 5219695 h 5743822"/>
                            <a:gd name="connsiteX17" fmla="*/ 6998319 w 7574280"/>
                            <a:gd name="connsiteY17" fmla="*/ 5219695 h 5743822"/>
                            <a:gd name="connsiteX18" fmla="*/ 7127903 w 7574280"/>
                            <a:gd name="connsiteY18" fmla="*/ 5054564 h 5743822"/>
                            <a:gd name="connsiteX19" fmla="*/ 7257486 w 7574280"/>
                            <a:gd name="connsiteY19" fmla="*/ 5061740 h 5743822"/>
                            <a:gd name="connsiteX20" fmla="*/ 7264682 w 7574280"/>
                            <a:gd name="connsiteY20" fmla="*/ 5011485 h 5743822"/>
                            <a:gd name="connsiteX21" fmla="*/ 7329505 w 7574280"/>
                            <a:gd name="connsiteY21" fmla="*/ 5083283 h 5743822"/>
                            <a:gd name="connsiteX22" fmla="*/ 7574280 w 7574280"/>
                            <a:gd name="connsiteY22" fmla="*/ 4989949 h 5743822"/>
                            <a:gd name="connsiteX23" fmla="*/ 6739089 w 7574280"/>
                            <a:gd name="connsiteY23" fmla="*/ 5384833 h 5743822"/>
                            <a:gd name="connsiteX24" fmla="*/ 6825500 w 7574280"/>
                            <a:gd name="connsiteY24" fmla="*/ 5334578 h 5743822"/>
                            <a:gd name="connsiteX25" fmla="*/ 5781511 w 7574280"/>
                            <a:gd name="connsiteY25" fmla="*/ 5600227 h 5743822"/>
                            <a:gd name="connsiteX26" fmla="*/ 5911107 w 7574280"/>
                            <a:gd name="connsiteY26" fmla="*/ 5628946 h 5743822"/>
                            <a:gd name="connsiteX27" fmla="*/ 5579909 w 7574280"/>
                            <a:gd name="connsiteY27" fmla="*/ 5672025 h 5743822"/>
                            <a:gd name="connsiteX28" fmla="*/ 5745508 w 7574280"/>
                            <a:gd name="connsiteY28" fmla="*/ 5600227 h 5743822"/>
                            <a:gd name="connsiteX29" fmla="*/ 5673509 w 7574280"/>
                            <a:gd name="connsiteY29" fmla="*/ 5549965 h 5743822"/>
                            <a:gd name="connsiteX30" fmla="*/ 5601509 w 7574280"/>
                            <a:gd name="connsiteY30" fmla="*/ 5578690 h 5743822"/>
                            <a:gd name="connsiteX31" fmla="*/ 5623108 w 7574280"/>
                            <a:gd name="connsiteY31" fmla="*/ 5628946 h 5743822"/>
                            <a:gd name="connsiteX32" fmla="*/ 5500714 w 7574280"/>
                            <a:gd name="connsiteY32" fmla="*/ 5657665 h 5743822"/>
                            <a:gd name="connsiteX33" fmla="*/ 5464711 w 7574280"/>
                            <a:gd name="connsiteY33" fmla="*/ 5564331 h 5743822"/>
                            <a:gd name="connsiteX34" fmla="*/ 5579909 w 7574280"/>
                            <a:gd name="connsiteY34" fmla="*/ 5399193 h 5743822"/>
                            <a:gd name="connsiteX35" fmla="*/ 5745508 w 7574280"/>
                            <a:gd name="connsiteY35" fmla="*/ 5384833 h 5743822"/>
                            <a:gd name="connsiteX36" fmla="*/ 5745508 w 7574280"/>
                            <a:gd name="connsiteY36" fmla="*/ 5327395 h 5743822"/>
                            <a:gd name="connsiteX37" fmla="*/ 5767107 w 7574280"/>
                            <a:gd name="connsiteY37" fmla="*/ 5348931 h 5743822"/>
                            <a:gd name="connsiteX38" fmla="*/ 5781511 w 7574280"/>
                            <a:gd name="connsiteY38" fmla="*/ 5255597 h 5743822"/>
                            <a:gd name="connsiteX39" fmla="*/ 5846309 w 7574280"/>
                            <a:gd name="connsiteY39" fmla="*/ 5334578 h 5743822"/>
                            <a:gd name="connsiteX40" fmla="*/ 5875104 w 7574280"/>
                            <a:gd name="connsiteY40" fmla="*/ 5234061 h 5743822"/>
                            <a:gd name="connsiteX41" fmla="*/ 6004707 w 7574280"/>
                            <a:gd name="connsiteY41" fmla="*/ 5241238 h 5743822"/>
                            <a:gd name="connsiteX42" fmla="*/ 6040703 w 7574280"/>
                            <a:gd name="connsiteY42" fmla="*/ 5169440 h 5743822"/>
                            <a:gd name="connsiteX43" fmla="*/ 6112703 w 7574280"/>
                            <a:gd name="connsiteY43" fmla="*/ 5234061 h 5743822"/>
                            <a:gd name="connsiteX44" fmla="*/ 6076706 w 7574280"/>
                            <a:gd name="connsiteY44" fmla="*/ 5169440 h 5743822"/>
                            <a:gd name="connsiteX45" fmla="*/ 6256703 w 7574280"/>
                            <a:gd name="connsiteY45" fmla="*/ 5219695 h 5743822"/>
                            <a:gd name="connsiteX46" fmla="*/ 6357472 w 7574280"/>
                            <a:gd name="connsiteY46" fmla="*/ 5147898 h 5743822"/>
                            <a:gd name="connsiteX47" fmla="*/ 6832695 w 7574280"/>
                            <a:gd name="connsiteY47" fmla="*/ 5119185 h 5743822"/>
                            <a:gd name="connsiteX48" fmla="*/ 7099057 w 7574280"/>
                            <a:gd name="connsiteY48" fmla="*/ 4903791 h 5743822"/>
                            <a:gd name="connsiteX49" fmla="*/ 7192663 w 7574280"/>
                            <a:gd name="connsiteY49" fmla="*/ 4918151 h 5743822"/>
                            <a:gd name="connsiteX50" fmla="*/ 7423110 w 7574280"/>
                            <a:gd name="connsiteY50" fmla="*/ 4753013 h 5743822"/>
                            <a:gd name="connsiteX51" fmla="*/ 7401460 w 7574280"/>
                            <a:gd name="connsiteY51" fmla="*/ 4738653 h 5743822"/>
                            <a:gd name="connsiteX52" fmla="*/ 7487870 w 7574280"/>
                            <a:gd name="connsiteY52" fmla="*/ 4702752 h 5743822"/>
                            <a:gd name="connsiteX53" fmla="*/ 7437501 w 7574280"/>
                            <a:gd name="connsiteY53" fmla="*/ 4753013 h 5743822"/>
                            <a:gd name="connsiteX54" fmla="*/ 7423110 w 7574280"/>
                            <a:gd name="connsiteY54" fmla="*/ 4753013 h 5743822"/>
                            <a:gd name="connsiteX55" fmla="*/ 892787 w 7574280"/>
                            <a:gd name="connsiteY55" fmla="*/ 2405229 h 5743822"/>
                            <a:gd name="connsiteX56" fmla="*/ 835184 w 7574280"/>
                            <a:gd name="connsiteY56" fmla="*/ 2477027 h 5743822"/>
                            <a:gd name="connsiteX57" fmla="*/ 791986 w 7574280"/>
                            <a:gd name="connsiteY57" fmla="*/ 2441124 h 5743822"/>
                            <a:gd name="connsiteX58" fmla="*/ 799188 w 7574280"/>
                            <a:gd name="connsiteY58" fmla="*/ 2362144 h 5743822"/>
                            <a:gd name="connsiteX59" fmla="*/ 892787 w 7574280"/>
                            <a:gd name="connsiteY59" fmla="*/ 2405229 h 5743822"/>
                            <a:gd name="connsiteX60" fmla="*/ 3427147 w 7574280"/>
                            <a:gd name="connsiteY60" fmla="*/ 1263641 h 5743822"/>
                            <a:gd name="connsiteX61" fmla="*/ 3376747 w 7574280"/>
                            <a:gd name="connsiteY61" fmla="*/ 1306720 h 5743822"/>
                            <a:gd name="connsiteX62" fmla="*/ 3441545 w 7574280"/>
                            <a:gd name="connsiteY62" fmla="*/ 1213386 h 5743822"/>
                            <a:gd name="connsiteX63" fmla="*/ 3441545 w 7574280"/>
                            <a:gd name="connsiteY63" fmla="*/ 1256458 h 5743822"/>
                            <a:gd name="connsiteX64" fmla="*/ 3427147 w 7574280"/>
                            <a:gd name="connsiteY64" fmla="*/ 1263641 h 5743822"/>
                            <a:gd name="connsiteX65" fmla="*/ 3571141 w 7574280"/>
                            <a:gd name="connsiteY65" fmla="*/ 883116 h 5743822"/>
                            <a:gd name="connsiteX66" fmla="*/ 3592746 w 7574280"/>
                            <a:gd name="connsiteY66" fmla="*/ 897469 h 5743822"/>
                            <a:gd name="connsiteX67" fmla="*/ 3506343 w 7574280"/>
                            <a:gd name="connsiteY67" fmla="*/ 919012 h 5743822"/>
                            <a:gd name="connsiteX68" fmla="*/ 3520746 w 7574280"/>
                            <a:gd name="connsiteY68" fmla="*/ 897469 h 5743822"/>
                            <a:gd name="connsiteX69" fmla="*/ 3571141 w 7574280"/>
                            <a:gd name="connsiteY69" fmla="*/ 883116 h 5743822"/>
                            <a:gd name="connsiteX70" fmla="*/ 3722342 w 7574280"/>
                            <a:gd name="connsiteY70" fmla="*/ 804135 h 5743822"/>
                            <a:gd name="connsiteX71" fmla="*/ 3679144 w 7574280"/>
                            <a:gd name="connsiteY71" fmla="*/ 840037 h 5743822"/>
                            <a:gd name="connsiteX72" fmla="*/ 3621541 w 7574280"/>
                            <a:gd name="connsiteY72" fmla="*/ 897469 h 5743822"/>
                            <a:gd name="connsiteX73" fmla="*/ 3607144 w 7574280"/>
                            <a:gd name="connsiteY73" fmla="*/ 840037 h 5743822"/>
                            <a:gd name="connsiteX74" fmla="*/ 3722342 w 7574280"/>
                            <a:gd name="connsiteY74" fmla="*/ 804135 h 5743822"/>
                            <a:gd name="connsiteX75" fmla="*/ 4708728 w 7574280"/>
                            <a:gd name="connsiteY75" fmla="*/ 0 h 5743822"/>
                            <a:gd name="connsiteX76" fmla="*/ 6076706 w 7574280"/>
                            <a:gd name="connsiteY76" fmla="*/ 0 h 5743822"/>
                            <a:gd name="connsiteX77" fmla="*/ 6076706 w 7574280"/>
                            <a:gd name="connsiteY77" fmla="*/ 71798 h 5743822"/>
                            <a:gd name="connsiteX78" fmla="*/ 6069504 w 7574280"/>
                            <a:gd name="connsiteY78" fmla="*/ 502584 h 5743822"/>
                            <a:gd name="connsiteX79" fmla="*/ 6141504 w 7574280"/>
                            <a:gd name="connsiteY79" fmla="*/ 717978 h 5743822"/>
                            <a:gd name="connsiteX80" fmla="*/ 6105501 w 7574280"/>
                            <a:gd name="connsiteY80" fmla="*/ 983633 h 5743822"/>
                            <a:gd name="connsiteX81" fmla="*/ 6004707 w 7574280"/>
                            <a:gd name="connsiteY81" fmla="*/ 1213386 h 5743822"/>
                            <a:gd name="connsiteX82" fmla="*/ 6076706 w 7574280"/>
                            <a:gd name="connsiteY82" fmla="*/ 1565192 h 5743822"/>
                            <a:gd name="connsiteX83" fmla="*/ 6026306 w 7574280"/>
                            <a:gd name="connsiteY83" fmla="*/ 1787762 h 5743822"/>
                            <a:gd name="connsiteX84" fmla="*/ 6040703 w 7574280"/>
                            <a:gd name="connsiteY84" fmla="*/ 1838023 h 5743822"/>
                            <a:gd name="connsiteX85" fmla="*/ 6141504 w 7574280"/>
                            <a:gd name="connsiteY85" fmla="*/ 1773408 h 5743822"/>
                            <a:gd name="connsiteX86" fmla="*/ 6177501 w 7574280"/>
                            <a:gd name="connsiteY86" fmla="*/ 1866742 h 5743822"/>
                            <a:gd name="connsiteX87" fmla="*/ 6199100 w 7574280"/>
                            <a:gd name="connsiteY87" fmla="*/ 2886271 h 5743822"/>
                            <a:gd name="connsiteX88" fmla="*/ 5975905 w 7574280"/>
                            <a:gd name="connsiteY88" fmla="*/ 3726308 h 5743822"/>
                            <a:gd name="connsiteX89" fmla="*/ 5932707 w 7574280"/>
                            <a:gd name="connsiteY89" fmla="*/ 4753013 h 5743822"/>
                            <a:gd name="connsiteX90" fmla="*/ 6004707 w 7574280"/>
                            <a:gd name="connsiteY90" fmla="*/ 4839170 h 5743822"/>
                            <a:gd name="connsiteX91" fmla="*/ 5767107 w 7574280"/>
                            <a:gd name="connsiteY91" fmla="*/ 4989949 h 5743822"/>
                            <a:gd name="connsiteX92" fmla="*/ 5846309 w 7574280"/>
                            <a:gd name="connsiteY92" fmla="*/ 5119185 h 5743822"/>
                            <a:gd name="connsiteX93" fmla="*/ 5680710 w 7574280"/>
                            <a:gd name="connsiteY93" fmla="*/ 5277134 h 5743822"/>
                            <a:gd name="connsiteX94" fmla="*/ 5695108 w 7574280"/>
                            <a:gd name="connsiteY94" fmla="*/ 5334578 h 5743822"/>
                            <a:gd name="connsiteX95" fmla="*/ 5579909 w 7574280"/>
                            <a:gd name="connsiteY95" fmla="*/ 5348931 h 5743822"/>
                            <a:gd name="connsiteX96" fmla="*/ 5500714 w 7574280"/>
                            <a:gd name="connsiteY96" fmla="*/ 5478167 h 5743822"/>
                            <a:gd name="connsiteX97" fmla="*/ 5623108 w 7574280"/>
                            <a:gd name="connsiteY97" fmla="*/ 5083283 h 5743822"/>
                            <a:gd name="connsiteX98" fmla="*/ 5565512 w 7574280"/>
                            <a:gd name="connsiteY98" fmla="*/ 4709934 h 5743822"/>
                            <a:gd name="connsiteX99" fmla="*/ 5515111 w 7574280"/>
                            <a:gd name="connsiteY99" fmla="*/ 4774549 h 5743822"/>
                            <a:gd name="connsiteX100" fmla="*/ 5587111 w 7574280"/>
                            <a:gd name="connsiteY100" fmla="*/ 5119185 h 5743822"/>
                            <a:gd name="connsiteX101" fmla="*/ 4823927 w 7574280"/>
                            <a:gd name="connsiteY101" fmla="*/ 4659679 h 5743822"/>
                            <a:gd name="connsiteX102" fmla="*/ 4780722 w 7574280"/>
                            <a:gd name="connsiteY102" fmla="*/ 4573515 h 5743822"/>
                            <a:gd name="connsiteX103" fmla="*/ 4543129 w 7574280"/>
                            <a:gd name="connsiteY103" fmla="*/ 4480182 h 5743822"/>
                            <a:gd name="connsiteX104" fmla="*/ 4478331 w 7574280"/>
                            <a:gd name="connsiteY104" fmla="*/ 4343763 h 5743822"/>
                            <a:gd name="connsiteX105" fmla="*/ 4471129 w 7574280"/>
                            <a:gd name="connsiteY105" fmla="*/ 4070931 h 5743822"/>
                            <a:gd name="connsiteX106" fmla="*/ 4298335 w 7574280"/>
                            <a:gd name="connsiteY106" fmla="*/ 3999133 h 5743822"/>
                            <a:gd name="connsiteX107" fmla="*/ 4219133 w 7574280"/>
                            <a:gd name="connsiteY107" fmla="*/ 3841184 h 5743822"/>
                            <a:gd name="connsiteX108" fmla="*/ 0 w 7574280"/>
                            <a:gd name="connsiteY108" fmla="*/ 3676046 h 5743822"/>
                            <a:gd name="connsiteX109" fmla="*/ 21600 w 7574280"/>
                            <a:gd name="connsiteY109" fmla="*/ 3338593 h 5743822"/>
                            <a:gd name="connsiteX110" fmla="*/ 626390 w 7574280"/>
                            <a:gd name="connsiteY110" fmla="*/ 2979605 h 5743822"/>
                            <a:gd name="connsiteX111" fmla="*/ 741591 w 7574280"/>
                            <a:gd name="connsiteY111" fmla="*/ 2807290 h 5743822"/>
                            <a:gd name="connsiteX112" fmla="*/ 892787 w 7574280"/>
                            <a:gd name="connsiteY112" fmla="*/ 2728315 h 5743822"/>
                            <a:gd name="connsiteX113" fmla="*/ 856784 w 7574280"/>
                            <a:gd name="connsiteY113" fmla="*/ 2477027 h 5743822"/>
                            <a:gd name="connsiteX114" fmla="*/ 907184 w 7574280"/>
                            <a:gd name="connsiteY114" fmla="*/ 2383686 h 5743822"/>
                            <a:gd name="connsiteX115" fmla="*/ 741591 w 7574280"/>
                            <a:gd name="connsiteY115" fmla="*/ 2311888 h 5743822"/>
                            <a:gd name="connsiteX116" fmla="*/ 748787 w 7574280"/>
                            <a:gd name="connsiteY116" fmla="*/ 2082135 h 5743822"/>
                            <a:gd name="connsiteX117" fmla="*/ 1411177 w 7574280"/>
                            <a:gd name="connsiteY117" fmla="*/ 1967259 h 5743822"/>
                            <a:gd name="connsiteX118" fmla="*/ 1994371 w 7574280"/>
                            <a:gd name="connsiteY118" fmla="*/ 2053417 h 5743822"/>
                            <a:gd name="connsiteX119" fmla="*/ 2145566 w 7574280"/>
                            <a:gd name="connsiteY119" fmla="*/ 2182653 h 5743822"/>
                            <a:gd name="connsiteX120" fmla="*/ 2354364 w 7574280"/>
                            <a:gd name="connsiteY120" fmla="*/ 2132397 h 5743822"/>
                            <a:gd name="connsiteX121" fmla="*/ 2721559 w 7574280"/>
                            <a:gd name="connsiteY121" fmla="*/ 2211372 h 5743822"/>
                            <a:gd name="connsiteX122" fmla="*/ 2750354 w 7574280"/>
                            <a:gd name="connsiteY122" fmla="*/ 2139574 h 5743822"/>
                            <a:gd name="connsiteX123" fmla="*/ 2959151 w 7574280"/>
                            <a:gd name="connsiteY123" fmla="*/ 2103672 h 5743822"/>
                            <a:gd name="connsiteX124" fmla="*/ 3232747 w 7574280"/>
                            <a:gd name="connsiteY124" fmla="*/ 1866742 h 5743822"/>
                            <a:gd name="connsiteX125" fmla="*/ 3376747 w 7574280"/>
                            <a:gd name="connsiteY125" fmla="*/ 1881102 h 5743822"/>
                            <a:gd name="connsiteX126" fmla="*/ 3455942 w 7574280"/>
                            <a:gd name="connsiteY126" fmla="*/ 1794944 h 5743822"/>
                            <a:gd name="connsiteX127" fmla="*/ 3463144 w 7574280"/>
                            <a:gd name="connsiteY127" fmla="*/ 1701610 h 5743822"/>
                            <a:gd name="connsiteX128" fmla="*/ 3441545 w 7574280"/>
                            <a:gd name="connsiteY128" fmla="*/ 1723147 h 5743822"/>
                            <a:gd name="connsiteX129" fmla="*/ 3369545 w 7574280"/>
                            <a:gd name="connsiteY129" fmla="*/ 1457492 h 5743822"/>
                            <a:gd name="connsiteX130" fmla="*/ 3427147 w 7574280"/>
                            <a:gd name="connsiteY130" fmla="*/ 1392877 h 5743822"/>
                            <a:gd name="connsiteX131" fmla="*/ 3441545 w 7574280"/>
                            <a:gd name="connsiteY131" fmla="*/ 1457492 h 5743822"/>
                            <a:gd name="connsiteX132" fmla="*/ 3592746 w 7574280"/>
                            <a:gd name="connsiteY132" fmla="*/ 1263641 h 5743822"/>
                            <a:gd name="connsiteX133" fmla="*/ 3455942 w 7574280"/>
                            <a:gd name="connsiteY133" fmla="*/ 1292360 h 5743822"/>
                            <a:gd name="connsiteX134" fmla="*/ 3535144 w 7574280"/>
                            <a:gd name="connsiteY134" fmla="*/ 1199020 h 5743822"/>
                            <a:gd name="connsiteX135" fmla="*/ 3455942 w 7574280"/>
                            <a:gd name="connsiteY135" fmla="*/ 1163124 h 5743822"/>
                            <a:gd name="connsiteX136" fmla="*/ 3369545 w 7574280"/>
                            <a:gd name="connsiteY136" fmla="*/ 1220562 h 5743822"/>
                            <a:gd name="connsiteX137" fmla="*/ 3319151 w 7574280"/>
                            <a:gd name="connsiteY137" fmla="*/ 1098503 h 5743822"/>
                            <a:gd name="connsiteX138" fmla="*/ 3787140 w 7574280"/>
                            <a:gd name="connsiteY138" fmla="*/ 789776 h 5743822"/>
                            <a:gd name="connsiteX139" fmla="*/ 3931140 w 7574280"/>
                            <a:gd name="connsiteY139" fmla="*/ 524124 h 5743822"/>
                            <a:gd name="connsiteX140" fmla="*/ 4341534 w 7574280"/>
                            <a:gd name="connsiteY140" fmla="*/ 179494 h 5743822"/>
                            <a:gd name="connsiteX141" fmla="*/ 4708728 w 7574280"/>
                            <a:gd name="connsiteY141" fmla="*/ 0 h 574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74280" h="5743822">
                              <a:moveTo>
                                <a:pt x="5443112" y="5564331"/>
                              </a:moveTo>
                              <a:lnTo>
                                <a:pt x="5443112" y="5636129"/>
                              </a:lnTo>
                              <a:lnTo>
                                <a:pt x="5270317" y="5743822"/>
                              </a:lnTo>
                              <a:lnTo>
                                <a:pt x="5335115" y="5578690"/>
                              </a:lnTo>
                              <a:lnTo>
                                <a:pt x="5443112" y="5564331"/>
                              </a:lnTo>
                              <a:close/>
                              <a:moveTo>
                                <a:pt x="6249501" y="5528429"/>
                              </a:moveTo>
                              <a:lnTo>
                                <a:pt x="6091104" y="5585867"/>
                              </a:lnTo>
                              <a:lnTo>
                                <a:pt x="5932707" y="5600227"/>
                              </a:lnTo>
                              <a:lnTo>
                                <a:pt x="6155902" y="5549965"/>
                              </a:lnTo>
                              <a:lnTo>
                                <a:pt x="6249501" y="5528429"/>
                              </a:lnTo>
                              <a:close/>
                              <a:moveTo>
                                <a:pt x="6335885" y="5549965"/>
                              </a:moveTo>
                              <a:lnTo>
                                <a:pt x="6199100" y="5578690"/>
                              </a:lnTo>
                              <a:lnTo>
                                <a:pt x="6199100" y="5564331"/>
                              </a:lnTo>
                              <a:lnTo>
                                <a:pt x="6688721" y="5384833"/>
                              </a:lnTo>
                              <a:lnTo>
                                <a:pt x="6335885" y="5549965"/>
                              </a:lnTo>
                              <a:close/>
                              <a:moveTo>
                                <a:pt x="7192663" y="4918151"/>
                              </a:moveTo>
                              <a:lnTo>
                                <a:pt x="6832695" y="5219695"/>
                              </a:lnTo>
                              <a:lnTo>
                                <a:pt x="6998319" y="5219695"/>
                              </a:lnTo>
                              <a:lnTo>
                                <a:pt x="7127903" y="5054564"/>
                              </a:lnTo>
                              <a:lnTo>
                                <a:pt x="7257486" y="5061740"/>
                              </a:lnTo>
                              <a:lnTo>
                                <a:pt x="7264682" y="5011485"/>
                              </a:lnTo>
                              <a:lnTo>
                                <a:pt x="7329505" y="5083283"/>
                              </a:lnTo>
                              <a:lnTo>
                                <a:pt x="7574280" y="4989949"/>
                              </a:lnTo>
                              <a:lnTo>
                                <a:pt x="6739089" y="5384833"/>
                              </a:lnTo>
                              <a:lnTo>
                                <a:pt x="6825500" y="5334578"/>
                              </a:lnTo>
                              <a:lnTo>
                                <a:pt x="5781511" y="5600227"/>
                              </a:lnTo>
                              <a:lnTo>
                                <a:pt x="5911107" y="5628946"/>
                              </a:lnTo>
                              <a:lnTo>
                                <a:pt x="5579909" y="5672025"/>
                              </a:lnTo>
                              <a:lnTo>
                                <a:pt x="5745508" y="5600227"/>
                              </a:lnTo>
                              <a:lnTo>
                                <a:pt x="5673509" y="5549965"/>
                              </a:lnTo>
                              <a:lnTo>
                                <a:pt x="5601509" y="5578690"/>
                              </a:lnTo>
                              <a:lnTo>
                                <a:pt x="5623108" y="5628946"/>
                              </a:lnTo>
                              <a:lnTo>
                                <a:pt x="5500714" y="5657665"/>
                              </a:lnTo>
                              <a:lnTo>
                                <a:pt x="5464711" y="5564331"/>
                              </a:lnTo>
                              <a:lnTo>
                                <a:pt x="5579909" y="5399193"/>
                              </a:lnTo>
                              <a:lnTo>
                                <a:pt x="5745508" y="5384833"/>
                              </a:lnTo>
                              <a:lnTo>
                                <a:pt x="5745508" y="5327395"/>
                              </a:lnTo>
                              <a:lnTo>
                                <a:pt x="5767107" y="5348931"/>
                              </a:lnTo>
                              <a:lnTo>
                                <a:pt x="5781511" y="5255597"/>
                              </a:lnTo>
                              <a:lnTo>
                                <a:pt x="5846309" y="5334578"/>
                              </a:lnTo>
                              <a:lnTo>
                                <a:pt x="5875104" y="5234061"/>
                              </a:lnTo>
                              <a:lnTo>
                                <a:pt x="6004707" y="5241238"/>
                              </a:lnTo>
                              <a:lnTo>
                                <a:pt x="6040703" y="5169440"/>
                              </a:lnTo>
                              <a:lnTo>
                                <a:pt x="6112703" y="5234061"/>
                              </a:lnTo>
                              <a:lnTo>
                                <a:pt x="6076706" y="5169440"/>
                              </a:lnTo>
                              <a:lnTo>
                                <a:pt x="6256703" y="5219695"/>
                              </a:lnTo>
                              <a:lnTo>
                                <a:pt x="6357472" y="5147898"/>
                              </a:lnTo>
                              <a:lnTo>
                                <a:pt x="6832695" y="5119185"/>
                              </a:lnTo>
                              <a:lnTo>
                                <a:pt x="7099057" y="4903791"/>
                              </a:lnTo>
                              <a:lnTo>
                                <a:pt x="7192663" y="4918151"/>
                              </a:lnTo>
                              <a:close/>
                              <a:moveTo>
                                <a:pt x="7423110" y="4753013"/>
                              </a:moveTo>
                              <a:lnTo>
                                <a:pt x="7401460" y="4738653"/>
                              </a:lnTo>
                              <a:lnTo>
                                <a:pt x="7487870" y="4702752"/>
                              </a:lnTo>
                              <a:lnTo>
                                <a:pt x="7437501" y="4753013"/>
                              </a:lnTo>
                              <a:lnTo>
                                <a:pt x="7423110" y="4753013"/>
                              </a:lnTo>
                              <a:close/>
                              <a:moveTo>
                                <a:pt x="892787" y="2405229"/>
                              </a:moveTo>
                              <a:lnTo>
                                <a:pt x="835184" y="2477027"/>
                              </a:lnTo>
                              <a:lnTo>
                                <a:pt x="791986" y="2441124"/>
                              </a:lnTo>
                              <a:lnTo>
                                <a:pt x="799188" y="2362144"/>
                              </a:lnTo>
                              <a:lnTo>
                                <a:pt x="892787" y="2405229"/>
                              </a:lnTo>
                              <a:close/>
                              <a:moveTo>
                                <a:pt x="3427147" y="1263641"/>
                              </a:moveTo>
                              <a:lnTo>
                                <a:pt x="3376747" y="1306720"/>
                              </a:lnTo>
                              <a:lnTo>
                                <a:pt x="3441545" y="1213386"/>
                              </a:lnTo>
                              <a:lnTo>
                                <a:pt x="3441545" y="1256458"/>
                              </a:lnTo>
                              <a:lnTo>
                                <a:pt x="3427147" y="1263641"/>
                              </a:lnTo>
                              <a:close/>
                              <a:moveTo>
                                <a:pt x="3571141" y="883116"/>
                              </a:moveTo>
                              <a:lnTo>
                                <a:pt x="3592746" y="897469"/>
                              </a:lnTo>
                              <a:lnTo>
                                <a:pt x="3506343" y="919012"/>
                              </a:lnTo>
                              <a:lnTo>
                                <a:pt x="3520746" y="897469"/>
                              </a:lnTo>
                              <a:lnTo>
                                <a:pt x="3571141" y="883116"/>
                              </a:lnTo>
                              <a:close/>
                              <a:moveTo>
                                <a:pt x="3722342" y="804135"/>
                              </a:moveTo>
                              <a:lnTo>
                                <a:pt x="3679144" y="840037"/>
                              </a:lnTo>
                              <a:lnTo>
                                <a:pt x="3621541" y="897469"/>
                              </a:lnTo>
                              <a:lnTo>
                                <a:pt x="3607144" y="840037"/>
                              </a:lnTo>
                              <a:lnTo>
                                <a:pt x="3722342" y="804135"/>
                              </a:lnTo>
                              <a:close/>
                              <a:moveTo>
                                <a:pt x="4708728" y="0"/>
                              </a:moveTo>
                              <a:lnTo>
                                <a:pt x="6076706" y="0"/>
                              </a:lnTo>
                              <a:lnTo>
                                <a:pt x="6076706" y="71798"/>
                              </a:lnTo>
                              <a:lnTo>
                                <a:pt x="6069504" y="502584"/>
                              </a:lnTo>
                              <a:lnTo>
                                <a:pt x="6141504" y="717978"/>
                              </a:lnTo>
                              <a:lnTo>
                                <a:pt x="6105501" y="983633"/>
                              </a:lnTo>
                              <a:lnTo>
                                <a:pt x="6004707" y="1213386"/>
                              </a:lnTo>
                              <a:lnTo>
                                <a:pt x="6076706" y="1565192"/>
                              </a:lnTo>
                              <a:lnTo>
                                <a:pt x="6026306" y="1787762"/>
                              </a:lnTo>
                              <a:lnTo>
                                <a:pt x="6040703" y="1838023"/>
                              </a:lnTo>
                              <a:lnTo>
                                <a:pt x="6141504" y="1773408"/>
                              </a:lnTo>
                              <a:lnTo>
                                <a:pt x="6177501" y="1866742"/>
                              </a:lnTo>
                              <a:lnTo>
                                <a:pt x="6199100" y="2886271"/>
                              </a:lnTo>
                              <a:lnTo>
                                <a:pt x="5975905" y="3726308"/>
                              </a:lnTo>
                              <a:lnTo>
                                <a:pt x="5932707" y="4753013"/>
                              </a:lnTo>
                              <a:lnTo>
                                <a:pt x="6004707" y="4839170"/>
                              </a:lnTo>
                              <a:lnTo>
                                <a:pt x="5767107" y="4989949"/>
                              </a:lnTo>
                              <a:lnTo>
                                <a:pt x="5846309" y="5119185"/>
                              </a:lnTo>
                              <a:lnTo>
                                <a:pt x="5680710" y="5277134"/>
                              </a:lnTo>
                              <a:lnTo>
                                <a:pt x="5695108" y="5334578"/>
                              </a:lnTo>
                              <a:lnTo>
                                <a:pt x="5579909" y="5348931"/>
                              </a:lnTo>
                              <a:lnTo>
                                <a:pt x="5500714" y="5478167"/>
                              </a:lnTo>
                              <a:lnTo>
                                <a:pt x="5623108" y="5083283"/>
                              </a:lnTo>
                              <a:lnTo>
                                <a:pt x="5565512" y="4709934"/>
                              </a:lnTo>
                              <a:lnTo>
                                <a:pt x="5515111" y="4774549"/>
                              </a:lnTo>
                              <a:lnTo>
                                <a:pt x="5587111" y="5119185"/>
                              </a:lnTo>
                              <a:lnTo>
                                <a:pt x="4823927" y="4659679"/>
                              </a:lnTo>
                              <a:lnTo>
                                <a:pt x="4780722" y="4573515"/>
                              </a:lnTo>
                              <a:lnTo>
                                <a:pt x="4543129" y="4480182"/>
                              </a:lnTo>
                              <a:lnTo>
                                <a:pt x="4478331" y="4343763"/>
                              </a:lnTo>
                              <a:lnTo>
                                <a:pt x="4471129" y="4070931"/>
                              </a:lnTo>
                              <a:lnTo>
                                <a:pt x="4298335" y="3999133"/>
                              </a:lnTo>
                              <a:lnTo>
                                <a:pt x="4219133" y="3841184"/>
                              </a:lnTo>
                              <a:lnTo>
                                <a:pt x="0" y="3676046"/>
                              </a:lnTo>
                              <a:lnTo>
                                <a:pt x="21600" y="3338593"/>
                              </a:lnTo>
                              <a:lnTo>
                                <a:pt x="626390" y="2979605"/>
                              </a:lnTo>
                              <a:lnTo>
                                <a:pt x="741591" y="2807290"/>
                              </a:lnTo>
                              <a:lnTo>
                                <a:pt x="892787" y="2728315"/>
                              </a:lnTo>
                              <a:lnTo>
                                <a:pt x="856784" y="2477027"/>
                              </a:lnTo>
                              <a:lnTo>
                                <a:pt x="907184" y="2383686"/>
                              </a:lnTo>
                              <a:lnTo>
                                <a:pt x="741591" y="2311888"/>
                              </a:lnTo>
                              <a:lnTo>
                                <a:pt x="748787" y="2082135"/>
                              </a:lnTo>
                              <a:lnTo>
                                <a:pt x="1411177" y="1967259"/>
                              </a:lnTo>
                              <a:lnTo>
                                <a:pt x="1994371" y="2053417"/>
                              </a:lnTo>
                              <a:lnTo>
                                <a:pt x="2145566" y="2182653"/>
                              </a:lnTo>
                              <a:lnTo>
                                <a:pt x="2354364" y="2132397"/>
                              </a:lnTo>
                              <a:lnTo>
                                <a:pt x="2721559" y="2211372"/>
                              </a:lnTo>
                              <a:lnTo>
                                <a:pt x="2750354" y="2139574"/>
                              </a:lnTo>
                              <a:lnTo>
                                <a:pt x="2959151" y="2103672"/>
                              </a:lnTo>
                              <a:lnTo>
                                <a:pt x="3232747" y="1866742"/>
                              </a:lnTo>
                              <a:lnTo>
                                <a:pt x="3376747" y="1881102"/>
                              </a:lnTo>
                              <a:lnTo>
                                <a:pt x="3455942" y="1794944"/>
                              </a:lnTo>
                              <a:lnTo>
                                <a:pt x="3463144" y="1701610"/>
                              </a:lnTo>
                              <a:lnTo>
                                <a:pt x="3441545" y="1723147"/>
                              </a:lnTo>
                              <a:lnTo>
                                <a:pt x="3369545" y="1457492"/>
                              </a:lnTo>
                              <a:lnTo>
                                <a:pt x="3427147" y="1392877"/>
                              </a:lnTo>
                              <a:lnTo>
                                <a:pt x="3441545" y="1457492"/>
                              </a:lnTo>
                              <a:lnTo>
                                <a:pt x="3592746" y="1263641"/>
                              </a:lnTo>
                              <a:lnTo>
                                <a:pt x="3455942" y="1292360"/>
                              </a:lnTo>
                              <a:lnTo>
                                <a:pt x="3535144" y="1199020"/>
                              </a:lnTo>
                              <a:lnTo>
                                <a:pt x="3455942" y="1163124"/>
                              </a:lnTo>
                              <a:lnTo>
                                <a:pt x="3369545" y="1220562"/>
                              </a:lnTo>
                              <a:lnTo>
                                <a:pt x="3319151" y="1098503"/>
                              </a:lnTo>
                              <a:lnTo>
                                <a:pt x="3787140" y="789776"/>
                              </a:lnTo>
                              <a:lnTo>
                                <a:pt x="3931140" y="524124"/>
                              </a:lnTo>
                              <a:lnTo>
                                <a:pt x="4341534" y="179494"/>
                              </a:lnTo>
                              <a:lnTo>
                                <a:pt x="4708728" y="0"/>
                              </a:lnTo>
                              <a:close/>
                            </a:path>
                          </a:pathLst>
                        </a:custGeom>
                        <ask:type>
                          <ask:lineSketchScribble/>
                        </ask:type>
                      </ask:lineSketchStyleProps>
                    </a:ext>
                  </a:extLst>
                </a:ln>
              </p:spPr>
              <p:txBody>
                <a:bodyPr rtlCol="0" anchor="ctr"/>
                <a:lstStyle/>
                <a:p>
                  <a:endParaRPr lang="en-US"/>
                </a:p>
              </p:txBody>
            </p:sp>
            <p:sp>
              <p:nvSpPr>
                <p:cNvPr id="53" name="Graphic 41">
                  <a:extLst>
                    <a:ext uri="{FF2B5EF4-FFF2-40B4-BE49-F238E27FC236}">
                      <a16:creationId xmlns:a16="http://schemas.microsoft.com/office/drawing/2014/main" id="{06FAA540-87E3-52D4-3B6D-252925EAC1DA}"/>
                    </a:ext>
                  </a:extLst>
                </p:cNvPr>
                <p:cNvSpPr/>
                <p:nvPr/>
              </p:nvSpPr>
              <p:spPr>
                <a:xfrm>
                  <a:off x="2308859" y="465648"/>
                  <a:ext cx="7574280" cy="5734548"/>
                </a:xfrm>
                <a:custGeom>
                  <a:avLst/>
                  <a:gdLst>
                    <a:gd name="connsiteX0" fmla="*/ 5443112 w 7574280"/>
                    <a:gd name="connsiteY0" fmla="*/ 5555346 h 5734548"/>
                    <a:gd name="connsiteX1" fmla="*/ 5443112 w 7574280"/>
                    <a:gd name="connsiteY1" fmla="*/ 5627028 h 5734548"/>
                    <a:gd name="connsiteX2" fmla="*/ 5270317 w 7574280"/>
                    <a:gd name="connsiteY2" fmla="*/ 5734548 h 5734548"/>
                    <a:gd name="connsiteX3" fmla="*/ 5335115 w 7574280"/>
                    <a:gd name="connsiteY3" fmla="*/ 5569682 h 5734548"/>
                    <a:gd name="connsiteX4" fmla="*/ 5443112 w 7574280"/>
                    <a:gd name="connsiteY4" fmla="*/ 5555346 h 5734548"/>
                    <a:gd name="connsiteX5" fmla="*/ 6249501 w 7574280"/>
                    <a:gd name="connsiteY5" fmla="*/ 5519502 h 5734548"/>
                    <a:gd name="connsiteX6" fmla="*/ 6091104 w 7574280"/>
                    <a:gd name="connsiteY6" fmla="*/ 5576848 h 5734548"/>
                    <a:gd name="connsiteX7" fmla="*/ 5932707 w 7574280"/>
                    <a:gd name="connsiteY7" fmla="*/ 5591184 h 5734548"/>
                    <a:gd name="connsiteX8" fmla="*/ 6155902 w 7574280"/>
                    <a:gd name="connsiteY8" fmla="*/ 5541004 h 5734548"/>
                    <a:gd name="connsiteX9" fmla="*/ 6249501 w 7574280"/>
                    <a:gd name="connsiteY9" fmla="*/ 5519502 h 5734548"/>
                    <a:gd name="connsiteX10" fmla="*/ 6335885 w 7574280"/>
                    <a:gd name="connsiteY10" fmla="*/ 5541004 h 5734548"/>
                    <a:gd name="connsiteX11" fmla="*/ 6199100 w 7574280"/>
                    <a:gd name="connsiteY11" fmla="*/ 5569682 h 5734548"/>
                    <a:gd name="connsiteX12" fmla="*/ 6199100 w 7574280"/>
                    <a:gd name="connsiteY12" fmla="*/ 5555346 h 5734548"/>
                    <a:gd name="connsiteX13" fmla="*/ 6688721 w 7574280"/>
                    <a:gd name="connsiteY13" fmla="*/ 5376138 h 5734548"/>
                    <a:gd name="connsiteX14" fmla="*/ 6335885 w 7574280"/>
                    <a:gd name="connsiteY14" fmla="*/ 5541004 h 5734548"/>
                    <a:gd name="connsiteX15" fmla="*/ 7192663 w 7574280"/>
                    <a:gd name="connsiteY15" fmla="*/ 4910210 h 5734548"/>
                    <a:gd name="connsiteX16" fmla="*/ 6832695 w 7574280"/>
                    <a:gd name="connsiteY16" fmla="*/ 5211267 h 5734548"/>
                    <a:gd name="connsiteX17" fmla="*/ 6998319 w 7574280"/>
                    <a:gd name="connsiteY17" fmla="*/ 5211267 h 5734548"/>
                    <a:gd name="connsiteX18" fmla="*/ 7127903 w 7574280"/>
                    <a:gd name="connsiteY18" fmla="*/ 5046402 h 5734548"/>
                    <a:gd name="connsiteX19" fmla="*/ 7257486 w 7574280"/>
                    <a:gd name="connsiteY19" fmla="*/ 5053567 h 5734548"/>
                    <a:gd name="connsiteX20" fmla="*/ 7264682 w 7574280"/>
                    <a:gd name="connsiteY20" fmla="*/ 5003393 h 5734548"/>
                    <a:gd name="connsiteX21" fmla="*/ 7329505 w 7574280"/>
                    <a:gd name="connsiteY21" fmla="*/ 5075075 h 5734548"/>
                    <a:gd name="connsiteX22" fmla="*/ 7574280 w 7574280"/>
                    <a:gd name="connsiteY22" fmla="*/ 4981892 h 5734548"/>
                    <a:gd name="connsiteX23" fmla="*/ 7139981 w 7574280"/>
                    <a:gd name="connsiteY23" fmla="*/ 5186900 h 5734548"/>
                    <a:gd name="connsiteX24" fmla="*/ 6739089 w 7574280"/>
                    <a:gd name="connsiteY24" fmla="*/ 5376138 h 5734548"/>
                    <a:gd name="connsiteX25" fmla="*/ 6825500 w 7574280"/>
                    <a:gd name="connsiteY25" fmla="*/ 5325964 h 5734548"/>
                    <a:gd name="connsiteX26" fmla="*/ 6282626 w 7574280"/>
                    <a:gd name="connsiteY26" fmla="*/ 5463878 h 5734548"/>
                    <a:gd name="connsiteX27" fmla="*/ 5781511 w 7574280"/>
                    <a:gd name="connsiteY27" fmla="*/ 5591184 h 5734548"/>
                    <a:gd name="connsiteX28" fmla="*/ 5911107 w 7574280"/>
                    <a:gd name="connsiteY28" fmla="*/ 5619857 h 5734548"/>
                    <a:gd name="connsiteX29" fmla="*/ 5579909 w 7574280"/>
                    <a:gd name="connsiteY29" fmla="*/ 5662866 h 5734548"/>
                    <a:gd name="connsiteX30" fmla="*/ 5745508 w 7574280"/>
                    <a:gd name="connsiteY30" fmla="*/ 5591184 h 5734548"/>
                    <a:gd name="connsiteX31" fmla="*/ 5673509 w 7574280"/>
                    <a:gd name="connsiteY31" fmla="*/ 5541004 h 5734548"/>
                    <a:gd name="connsiteX32" fmla="*/ 5601509 w 7574280"/>
                    <a:gd name="connsiteY32" fmla="*/ 5569682 h 5734548"/>
                    <a:gd name="connsiteX33" fmla="*/ 5623108 w 7574280"/>
                    <a:gd name="connsiteY33" fmla="*/ 5619857 h 5734548"/>
                    <a:gd name="connsiteX34" fmla="*/ 5500714 w 7574280"/>
                    <a:gd name="connsiteY34" fmla="*/ 5648530 h 5734548"/>
                    <a:gd name="connsiteX35" fmla="*/ 5464711 w 7574280"/>
                    <a:gd name="connsiteY35" fmla="*/ 5555346 h 5734548"/>
                    <a:gd name="connsiteX36" fmla="*/ 5579909 w 7574280"/>
                    <a:gd name="connsiteY36" fmla="*/ 5390475 h 5734548"/>
                    <a:gd name="connsiteX37" fmla="*/ 5745508 w 7574280"/>
                    <a:gd name="connsiteY37" fmla="*/ 5376138 h 5734548"/>
                    <a:gd name="connsiteX38" fmla="*/ 5745508 w 7574280"/>
                    <a:gd name="connsiteY38" fmla="*/ 5318793 h 5734548"/>
                    <a:gd name="connsiteX39" fmla="*/ 5767107 w 7574280"/>
                    <a:gd name="connsiteY39" fmla="*/ 5340294 h 5734548"/>
                    <a:gd name="connsiteX40" fmla="*/ 5781511 w 7574280"/>
                    <a:gd name="connsiteY40" fmla="*/ 5247111 h 5734548"/>
                    <a:gd name="connsiteX41" fmla="*/ 5846309 w 7574280"/>
                    <a:gd name="connsiteY41" fmla="*/ 5325964 h 5734548"/>
                    <a:gd name="connsiteX42" fmla="*/ 5875104 w 7574280"/>
                    <a:gd name="connsiteY42" fmla="*/ 5225610 h 5734548"/>
                    <a:gd name="connsiteX43" fmla="*/ 6004707 w 7574280"/>
                    <a:gd name="connsiteY43" fmla="*/ 5232775 h 5734548"/>
                    <a:gd name="connsiteX44" fmla="*/ 6040703 w 7574280"/>
                    <a:gd name="connsiteY44" fmla="*/ 5161093 h 5734548"/>
                    <a:gd name="connsiteX45" fmla="*/ 6112703 w 7574280"/>
                    <a:gd name="connsiteY45" fmla="*/ 5225610 h 5734548"/>
                    <a:gd name="connsiteX46" fmla="*/ 6076706 w 7574280"/>
                    <a:gd name="connsiteY46" fmla="*/ 5161093 h 5734548"/>
                    <a:gd name="connsiteX47" fmla="*/ 6256703 w 7574280"/>
                    <a:gd name="connsiteY47" fmla="*/ 5211267 h 5734548"/>
                    <a:gd name="connsiteX48" fmla="*/ 6357472 w 7574280"/>
                    <a:gd name="connsiteY48" fmla="*/ 5139586 h 5734548"/>
                    <a:gd name="connsiteX49" fmla="*/ 6832695 w 7574280"/>
                    <a:gd name="connsiteY49" fmla="*/ 5110919 h 5734548"/>
                    <a:gd name="connsiteX50" fmla="*/ 7099057 w 7574280"/>
                    <a:gd name="connsiteY50" fmla="*/ 4895873 h 5734548"/>
                    <a:gd name="connsiteX51" fmla="*/ 7192663 w 7574280"/>
                    <a:gd name="connsiteY51" fmla="*/ 4910210 h 5734548"/>
                    <a:gd name="connsiteX52" fmla="*/ 7423110 w 7574280"/>
                    <a:gd name="connsiteY52" fmla="*/ 4745338 h 5734548"/>
                    <a:gd name="connsiteX53" fmla="*/ 7401460 w 7574280"/>
                    <a:gd name="connsiteY53" fmla="*/ 4731001 h 5734548"/>
                    <a:gd name="connsiteX54" fmla="*/ 7487870 w 7574280"/>
                    <a:gd name="connsiteY54" fmla="*/ 4695158 h 5734548"/>
                    <a:gd name="connsiteX55" fmla="*/ 7437501 w 7574280"/>
                    <a:gd name="connsiteY55" fmla="*/ 4745338 h 5734548"/>
                    <a:gd name="connsiteX56" fmla="*/ 7423110 w 7574280"/>
                    <a:gd name="connsiteY56" fmla="*/ 4745338 h 5734548"/>
                    <a:gd name="connsiteX57" fmla="*/ 892787 w 7574280"/>
                    <a:gd name="connsiteY57" fmla="*/ 2401345 h 5734548"/>
                    <a:gd name="connsiteX58" fmla="*/ 835184 w 7574280"/>
                    <a:gd name="connsiteY58" fmla="*/ 2473027 h 5734548"/>
                    <a:gd name="connsiteX59" fmla="*/ 791986 w 7574280"/>
                    <a:gd name="connsiteY59" fmla="*/ 2437182 h 5734548"/>
                    <a:gd name="connsiteX60" fmla="*/ 799188 w 7574280"/>
                    <a:gd name="connsiteY60" fmla="*/ 2358330 h 5734548"/>
                    <a:gd name="connsiteX61" fmla="*/ 892787 w 7574280"/>
                    <a:gd name="connsiteY61" fmla="*/ 2401345 h 5734548"/>
                    <a:gd name="connsiteX62" fmla="*/ 3427147 w 7574280"/>
                    <a:gd name="connsiteY62" fmla="*/ 1261600 h 5734548"/>
                    <a:gd name="connsiteX63" fmla="*/ 3376747 w 7574280"/>
                    <a:gd name="connsiteY63" fmla="*/ 1304610 h 5734548"/>
                    <a:gd name="connsiteX64" fmla="*/ 3441545 w 7574280"/>
                    <a:gd name="connsiteY64" fmla="*/ 1211426 h 5734548"/>
                    <a:gd name="connsiteX65" fmla="*/ 3441545 w 7574280"/>
                    <a:gd name="connsiteY65" fmla="*/ 1254429 h 5734548"/>
                    <a:gd name="connsiteX66" fmla="*/ 3427147 w 7574280"/>
                    <a:gd name="connsiteY66" fmla="*/ 1261600 h 5734548"/>
                    <a:gd name="connsiteX67" fmla="*/ 3571141 w 7574280"/>
                    <a:gd name="connsiteY67" fmla="*/ 881690 h 5734548"/>
                    <a:gd name="connsiteX68" fmla="*/ 3592746 w 7574280"/>
                    <a:gd name="connsiteY68" fmla="*/ 896019 h 5734548"/>
                    <a:gd name="connsiteX69" fmla="*/ 3506343 w 7574280"/>
                    <a:gd name="connsiteY69" fmla="*/ 917528 h 5734548"/>
                    <a:gd name="connsiteX70" fmla="*/ 3520746 w 7574280"/>
                    <a:gd name="connsiteY70" fmla="*/ 896019 h 5734548"/>
                    <a:gd name="connsiteX71" fmla="*/ 3571141 w 7574280"/>
                    <a:gd name="connsiteY71" fmla="*/ 881690 h 5734548"/>
                    <a:gd name="connsiteX72" fmla="*/ 3722342 w 7574280"/>
                    <a:gd name="connsiteY72" fmla="*/ 802836 h 5734548"/>
                    <a:gd name="connsiteX73" fmla="*/ 3679144 w 7574280"/>
                    <a:gd name="connsiteY73" fmla="*/ 838680 h 5734548"/>
                    <a:gd name="connsiteX74" fmla="*/ 3621541 w 7574280"/>
                    <a:gd name="connsiteY74" fmla="*/ 896019 h 5734548"/>
                    <a:gd name="connsiteX75" fmla="*/ 3607144 w 7574280"/>
                    <a:gd name="connsiteY75" fmla="*/ 838680 h 5734548"/>
                    <a:gd name="connsiteX76" fmla="*/ 3722342 w 7574280"/>
                    <a:gd name="connsiteY76" fmla="*/ 802836 h 5734548"/>
                    <a:gd name="connsiteX77" fmla="*/ 4708728 w 7574280"/>
                    <a:gd name="connsiteY77" fmla="*/ 0 h 5734548"/>
                    <a:gd name="connsiteX78" fmla="*/ 5178400 w 7574280"/>
                    <a:gd name="connsiteY78" fmla="*/ 0 h 5734548"/>
                    <a:gd name="connsiteX79" fmla="*/ 5607034 w 7574280"/>
                    <a:gd name="connsiteY79" fmla="*/ 0 h 5734548"/>
                    <a:gd name="connsiteX80" fmla="*/ 6076706 w 7574280"/>
                    <a:gd name="connsiteY80" fmla="*/ 0 h 5734548"/>
                    <a:gd name="connsiteX81" fmla="*/ 6076706 w 7574280"/>
                    <a:gd name="connsiteY81" fmla="*/ 71682 h 5734548"/>
                    <a:gd name="connsiteX82" fmla="*/ 6069504 w 7574280"/>
                    <a:gd name="connsiteY82" fmla="*/ 501772 h 5734548"/>
                    <a:gd name="connsiteX83" fmla="*/ 6141504 w 7574280"/>
                    <a:gd name="connsiteY83" fmla="*/ 716818 h 5734548"/>
                    <a:gd name="connsiteX84" fmla="*/ 6105501 w 7574280"/>
                    <a:gd name="connsiteY84" fmla="*/ 982044 h 5734548"/>
                    <a:gd name="connsiteX85" fmla="*/ 6004707 w 7574280"/>
                    <a:gd name="connsiteY85" fmla="*/ 1211426 h 5734548"/>
                    <a:gd name="connsiteX86" fmla="*/ 6076706 w 7574280"/>
                    <a:gd name="connsiteY86" fmla="*/ 1562664 h 5734548"/>
                    <a:gd name="connsiteX87" fmla="*/ 6026306 w 7574280"/>
                    <a:gd name="connsiteY87" fmla="*/ 1784875 h 5734548"/>
                    <a:gd name="connsiteX88" fmla="*/ 6040703 w 7574280"/>
                    <a:gd name="connsiteY88" fmla="*/ 1835055 h 5734548"/>
                    <a:gd name="connsiteX89" fmla="*/ 6141504 w 7574280"/>
                    <a:gd name="connsiteY89" fmla="*/ 1770544 h 5734548"/>
                    <a:gd name="connsiteX90" fmla="*/ 6177501 w 7574280"/>
                    <a:gd name="connsiteY90" fmla="*/ 1863727 h 5734548"/>
                    <a:gd name="connsiteX91" fmla="*/ 6187653 w 7574280"/>
                    <a:gd name="connsiteY91" fmla="*/ 2342132 h 5734548"/>
                    <a:gd name="connsiteX92" fmla="*/ 6199100 w 7574280"/>
                    <a:gd name="connsiteY92" fmla="*/ 2881610 h 5734548"/>
                    <a:gd name="connsiteX93" fmla="*/ 6089734 w 7574280"/>
                    <a:gd name="connsiteY93" fmla="*/ 3292564 h 5734548"/>
                    <a:gd name="connsiteX94" fmla="*/ 5975905 w 7574280"/>
                    <a:gd name="connsiteY94" fmla="*/ 3720291 h 5734548"/>
                    <a:gd name="connsiteX95" fmla="*/ 5954306 w 7574280"/>
                    <a:gd name="connsiteY95" fmla="*/ 4232815 h 5734548"/>
                    <a:gd name="connsiteX96" fmla="*/ 5932707 w 7574280"/>
                    <a:gd name="connsiteY96" fmla="*/ 4745338 h 5734548"/>
                    <a:gd name="connsiteX97" fmla="*/ 6004707 w 7574280"/>
                    <a:gd name="connsiteY97" fmla="*/ 4831356 h 5734548"/>
                    <a:gd name="connsiteX98" fmla="*/ 5767107 w 7574280"/>
                    <a:gd name="connsiteY98" fmla="*/ 4981892 h 5734548"/>
                    <a:gd name="connsiteX99" fmla="*/ 5846309 w 7574280"/>
                    <a:gd name="connsiteY99" fmla="*/ 5110919 h 5734548"/>
                    <a:gd name="connsiteX100" fmla="*/ 5680710 w 7574280"/>
                    <a:gd name="connsiteY100" fmla="*/ 5268613 h 5734548"/>
                    <a:gd name="connsiteX101" fmla="*/ 5695108 w 7574280"/>
                    <a:gd name="connsiteY101" fmla="*/ 5325964 h 5734548"/>
                    <a:gd name="connsiteX102" fmla="*/ 5579909 w 7574280"/>
                    <a:gd name="connsiteY102" fmla="*/ 5340294 h 5734548"/>
                    <a:gd name="connsiteX103" fmla="*/ 5500714 w 7574280"/>
                    <a:gd name="connsiteY103" fmla="*/ 5469321 h 5734548"/>
                    <a:gd name="connsiteX104" fmla="*/ 5623108 w 7574280"/>
                    <a:gd name="connsiteY104" fmla="*/ 5075075 h 5734548"/>
                    <a:gd name="connsiteX105" fmla="*/ 5565512 w 7574280"/>
                    <a:gd name="connsiteY105" fmla="*/ 4702329 h 5734548"/>
                    <a:gd name="connsiteX106" fmla="*/ 5515111 w 7574280"/>
                    <a:gd name="connsiteY106" fmla="*/ 4766839 h 5734548"/>
                    <a:gd name="connsiteX107" fmla="*/ 5587111 w 7574280"/>
                    <a:gd name="connsiteY107" fmla="*/ 5110919 h 5734548"/>
                    <a:gd name="connsiteX108" fmla="*/ 5220783 w 7574280"/>
                    <a:gd name="connsiteY108" fmla="*/ 4890712 h 5734548"/>
                    <a:gd name="connsiteX109" fmla="*/ 4823927 w 7574280"/>
                    <a:gd name="connsiteY109" fmla="*/ 4652155 h 5734548"/>
                    <a:gd name="connsiteX110" fmla="*/ 4780722 w 7574280"/>
                    <a:gd name="connsiteY110" fmla="*/ 4566130 h 5734548"/>
                    <a:gd name="connsiteX111" fmla="*/ 4543129 w 7574280"/>
                    <a:gd name="connsiteY111" fmla="*/ 4472948 h 5734548"/>
                    <a:gd name="connsiteX112" fmla="*/ 4478331 w 7574280"/>
                    <a:gd name="connsiteY112" fmla="*/ 4336749 h 5734548"/>
                    <a:gd name="connsiteX113" fmla="*/ 4471129 w 7574280"/>
                    <a:gd name="connsiteY113" fmla="*/ 4064358 h 5734548"/>
                    <a:gd name="connsiteX114" fmla="*/ 4298335 w 7574280"/>
                    <a:gd name="connsiteY114" fmla="*/ 3992675 h 5734548"/>
                    <a:gd name="connsiteX115" fmla="*/ 4219133 w 7574280"/>
                    <a:gd name="connsiteY115" fmla="*/ 3834982 h 5734548"/>
                    <a:gd name="connsiteX116" fmla="*/ 3733933 w 7574280"/>
                    <a:gd name="connsiteY116" fmla="*/ 3816022 h 5734548"/>
                    <a:gd name="connsiteX117" fmla="*/ 3122158 w 7574280"/>
                    <a:gd name="connsiteY117" fmla="*/ 3792115 h 5734548"/>
                    <a:gd name="connsiteX118" fmla="*/ 2636958 w 7574280"/>
                    <a:gd name="connsiteY118" fmla="*/ 3773155 h 5734548"/>
                    <a:gd name="connsiteX119" fmla="*/ 2067375 w 7574280"/>
                    <a:gd name="connsiteY119" fmla="*/ 3750897 h 5734548"/>
                    <a:gd name="connsiteX120" fmla="*/ 1497792 w 7574280"/>
                    <a:gd name="connsiteY120" fmla="*/ 3728640 h 5734548"/>
                    <a:gd name="connsiteX121" fmla="*/ 886018 w 7574280"/>
                    <a:gd name="connsiteY121" fmla="*/ 3704733 h 5734548"/>
                    <a:gd name="connsiteX122" fmla="*/ 0 w 7574280"/>
                    <a:gd name="connsiteY122" fmla="*/ 3670110 h 5734548"/>
                    <a:gd name="connsiteX123" fmla="*/ 21600 w 7574280"/>
                    <a:gd name="connsiteY123" fmla="*/ 3333202 h 5734548"/>
                    <a:gd name="connsiteX124" fmla="*/ 336091 w 7574280"/>
                    <a:gd name="connsiteY124" fmla="*/ 3146830 h 5734548"/>
                    <a:gd name="connsiteX125" fmla="*/ 626390 w 7574280"/>
                    <a:gd name="connsiteY125" fmla="*/ 2974794 h 5734548"/>
                    <a:gd name="connsiteX126" fmla="*/ 741591 w 7574280"/>
                    <a:gd name="connsiteY126" fmla="*/ 2802757 h 5734548"/>
                    <a:gd name="connsiteX127" fmla="*/ 892787 w 7574280"/>
                    <a:gd name="connsiteY127" fmla="*/ 2723909 h 5734548"/>
                    <a:gd name="connsiteX128" fmla="*/ 856784 w 7574280"/>
                    <a:gd name="connsiteY128" fmla="*/ 2473027 h 5734548"/>
                    <a:gd name="connsiteX129" fmla="*/ 907184 w 7574280"/>
                    <a:gd name="connsiteY129" fmla="*/ 2379837 h 5734548"/>
                    <a:gd name="connsiteX130" fmla="*/ 741591 w 7574280"/>
                    <a:gd name="connsiteY130" fmla="*/ 2308155 h 5734548"/>
                    <a:gd name="connsiteX131" fmla="*/ 748787 w 7574280"/>
                    <a:gd name="connsiteY131" fmla="*/ 2078773 h 5734548"/>
                    <a:gd name="connsiteX132" fmla="*/ 1066734 w 7574280"/>
                    <a:gd name="connsiteY132" fmla="*/ 2023721 h 5734548"/>
                    <a:gd name="connsiteX133" fmla="*/ 1411177 w 7574280"/>
                    <a:gd name="connsiteY133" fmla="*/ 1964082 h 5734548"/>
                    <a:gd name="connsiteX134" fmla="*/ 1994371 w 7574280"/>
                    <a:gd name="connsiteY134" fmla="*/ 2050101 h 5734548"/>
                    <a:gd name="connsiteX135" fmla="*/ 2145566 w 7574280"/>
                    <a:gd name="connsiteY135" fmla="*/ 2179128 h 5734548"/>
                    <a:gd name="connsiteX136" fmla="*/ 2354364 w 7574280"/>
                    <a:gd name="connsiteY136" fmla="*/ 2128954 h 5734548"/>
                    <a:gd name="connsiteX137" fmla="*/ 2721559 w 7574280"/>
                    <a:gd name="connsiteY137" fmla="*/ 2207801 h 5734548"/>
                    <a:gd name="connsiteX138" fmla="*/ 2750354 w 7574280"/>
                    <a:gd name="connsiteY138" fmla="*/ 2136119 h 5734548"/>
                    <a:gd name="connsiteX139" fmla="*/ 2959151 w 7574280"/>
                    <a:gd name="connsiteY139" fmla="*/ 2100275 h 5734548"/>
                    <a:gd name="connsiteX140" fmla="*/ 3232747 w 7574280"/>
                    <a:gd name="connsiteY140" fmla="*/ 1863727 h 5734548"/>
                    <a:gd name="connsiteX141" fmla="*/ 3376747 w 7574280"/>
                    <a:gd name="connsiteY141" fmla="*/ 1878064 h 5734548"/>
                    <a:gd name="connsiteX142" fmla="*/ 3455942 w 7574280"/>
                    <a:gd name="connsiteY142" fmla="*/ 1792045 h 5734548"/>
                    <a:gd name="connsiteX143" fmla="*/ 3463144 w 7574280"/>
                    <a:gd name="connsiteY143" fmla="*/ 1698862 h 5734548"/>
                    <a:gd name="connsiteX144" fmla="*/ 3441545 w 7574280"/>
                    <a:gd name="connsiteY144" fmla="*/ 1720364 h 5734548"/>
                    <a:gd name="connsiteX145" fmla="*/ 3369545 w 7574280"/>
                    <a:gd name="connsiteY145" fmla="*/ 1455138 h 5734548"/>
                    <a:gd name="connsiteX146" fmla="*/ 3427147 w 7574280"/>
                    <a:gd name="connsiteY146" fmla="*/ 1390628 h 5734548"/>
                    <a:gd name="connsiteX147" fmla="*/ 3441545 w 7574280"/>
                    <a:gd name="connsiteY147" fmla="*/ 1455138 h 5734548"/>
                    <a:gd name="connsiteX148" fmla="*/ 3592746 w 7574280"/>
                    <a:gd name="connsiteY148" fmla="*/ 1261600 h 5734548"/>
                    <a:gd name="connsiteX149" fmla="*/ 3455942 w 7574280"/>
                    <a:gd name="connsiteY149" fmla="*/ 1290273 h 5734548"/>
                    <a:gd name="connsiteX150" fmla="*/ 3535144 w 7574280"/>
                    <a:gd name="connsiteY150" fmla="*/ 1197084 h 5734548"/>
                    <a:gd name="connsiteX151" fmla="*/ 3455942 w 7574280"/>
                    <a:gd name="connsiteY151" fmla="*/ 1161246 h 5734548"/>
                    <a:gd name="connsiteX152" fmla="*/ 3369545 w 7574280"/>
                    <a:gd name="connsiteY152" fmla="*/ 1218591 h 5734548"/>
                    <a:gd name="connsiteX153" fmla="*/ 3319151 w 7574280"/>
                    <a:gd name="connsiteY153" fmla="*/ 1096729 h 5734548"/>
                    <a:gd name="connsiteX154" fmla="*/ 3787140 w 7574280"/>
                    <a:gd name="connsiteY154" fmla="*/ 788500 h 5734548"/>
                    <a:gd name="connsiteX155" fmla="*/ 3931140 w 7574280"/>
                    <a:gd name="connsiteY155" fmla="*/ 523277 h 5734548"/>
                    <a:gd name="connsiteX156" fmla="*/ 4341534 w 7574280"/>
                    <a:gd name="connsiteY156" fmla="*/ 179204 h 5734548"/>
                    <a:gd name="connsiteX157" fmla="*/ 4708728 w 7574280"/>
                    <a:gd name="connsiteY157" fmla="*/ 0 h 573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7574280" h="5734548" extrusionOk="0">
                      <a:moveTo>
                        <a:pt x="5443112" y="5555346"/>
                      </a:moveTo>
                      <a:cubicBezTo>
                        <a:pt x="5445345" y="5572048"/>
                        <a:pt x="5437978" y="5612410"/>
                        <a:pt x="5443112" y="5627028"/>
                      </a:cubicBezTo>
                      <a:cubicBezTo>
                        <a:pt x="5391940" y="5665913"/>
                        <a:pt x="5314538" y="5696232"/>
                        <a:pt x="5270317" y="5734548"/>
                      </a:cubicBezTo>
                      <a:cubicBezTo>
                        <a:pt x="5279184" y="5655666"/>
                        <a:pt x="5326484" y="5614990"/>
                        <a:pt x="5335115" y="5569682"/>
                      </a:cubicBezTo>
                      <a:cubicBezTo>
                        <a:pt x="5379490" y="5559533"/>
                        <a:pt x="5421870" y="5567889"/>
                        <a:pt x="5443112" y="5555346"/>
                      </a:cubicBezTo>
                      <a:close/>
                      <a:moveTo>
                        <a:pt x="6249501" y="5519502"/>
                      </a:moveTo>
                      <a:cubicBezTo>
                        <a:pt x="6183886" y="5563578"/>
                        <a:pt x="6144107" y="5548820"/>
                        <a:pt x="6091104" y="5576848"/>
                      </a:cubicBezTo>
                      <a:cubicBezTo>
                        <a:pt x="6048471" y="5593898"/>
                        <a:pt x="5990322" y="5572064"/>
                        <a:pt x="5932707" y="5591184"/>
                      </a:cubicBezTo>
                      <a:cubicBezTo>
                        <a:pt x="6001561" y="5558597"/>
                        <a:pt x="6051980" y="5591602"/>
                        <a:pt x="6155902" y="5541004"/>
                      </a:cubicBezTo>
                      <a:cubicBezTo>
                        <a:pt x="6177063" y="5530371"/>
                        <a:pt x="6232267" y="5533602"/>
                        <a:pt x="6249501" y="5519502"/>
                      </a:cubicBezTo>
                      <a:close/>
                      <a:moveTo>
                        <a:pt x="6335885" y="5541004"/>
                      </a:moveTo>
                      <a:cubicBezTo>
                        <a:pt x="6292253" y="5554510"/>
                        <a:pt x="6233968" y="5548611"/>
                        <a:pt x="6199100" y="5569682"/>
                      </a:cubicBezTo>
                      <a:cubicBezTo>
                        <a:pt x="6198658" y="5565091"/>
                        <a:pt x="6199137" y="5559849"/>
                        <a:pt x="6199100" y="5555346"/>
                      </a:cubicBezTo>
                      <a:cubicBezTo>
                        <a:pt x="6349423" y="5488185"/>
                        <a:pt x="6477175" y="5502612"/>
                        <a:pt x="6688721" y="5376138"/>
                      </a:cubicBezTo>
                      <a:cubicBezTo>
                        <a:pt x="6603030" y="5419217"/>
                        <a:pt x="6423761" y="5469349"/>
                        <a:pt x="6335885" y="5541004"/>
                      </a:cubicBezTo>
                      <a:close/>
                      <a:moveTo>
                        <a:pt x="7192663" y="4910210"/>
                      </a:moveTo>
                      <a:cubicBezTo>
                        <a:pt x="7032717" y="5055222"/>
                        <a:pt x="6967017" y="5053101"/>
                        <a:pt x="6832695" y="5211267"/>
                      </a:cubicBezTo>
                      <a:cubicBezTo>
                        <a:pt x="6910430" y="5193853"/>
                        <a:pt x="6952784" y="5221683"/>
                        <a:pt x="6998319" y="5211267"/>
                      </a:cubicBezTo>
                      <a:cubicBezTo>
                        <a:pt x="7035474" y="5150372"/>
                        <a:pt x="7085648" y="5122834"/>
                        <a:pt x="7127903" y="5046402"/>
                      </a:cubicBezTo>
                      <a:cubicBezTo>
                        <a:pt x="7175975" y="5046298"/>
                        <a:pt x="7209657" y="5062592"/>
                        <a:pt x="7257486" y="5053567"/>
                      </a:cubicBezTo>
                      <a:cubicBezTo>
                        <a:pt x="7256813" y="5038272"/>
                        <a:pt x="7265041" y="5028955"/>
                        <a:pt x="7264682" y="5003393"/>
                      </a:cubicBezTo>
                      <a:cubicBezTo>
                        <a:pt x="7286309" y="5024585"/>
                        <a:pt x="7301780" y="5047260"/>
                        <a:pt x="7329505" y="5075075"/>
                      </a:cubicBezTo>
                      <a:cubicBezTo>
                        <a:pt x="7442756" y="5007557"/>
                        <a:pt x="7486169" y="5043558"/>
                        <a:pt x="7574280" y="4981892"/>
                      </a:cubicBezTo>
                      <a:cubicBezTo>
                        <a:pt x="7399325" y="5067121"/>
                        <a:pt x="7296873" y="5063271"/>
                        <a:pt x="7139981" y="5186900"/>
                      </a:cubicBezTo>
                      <a:cubicBezTo>
                        <a:pt x="6983089" y="5310529"/>
                        <a:pt x="6860849" y="5313670"/>
                        <a:pt x="6739089" y="5376138"/>
                      </a:cubicBezTo>
                      <a:cubicBezTo>
                        <a:pt x="6776114" y="5349510"/>
                        <a:pt x="6791146" y="5352203"/>
                        <a:pt x="6825500" y="5325964"/>
                      </a:cubicBezTo>
                      <a:cubicBezTo>
                        <a:pt x="6696319" y="5363174"/>
                        <a:pt x="6482730" y="5404812"/>
                        <a:pt x="6282626" y="5463878"/>
                      </a:cubicBezTo>
                      <a:cubicBezTo>
                        <a:pt x="6082522" y="5522944"/>
                        <a:pt x="6018767" y="5518524"/>
                        <a:pt x="5781511" y="5591184"/>
                      </a:cubicBezTo>
                      <a:cubicBezTo>
                        <a:pt x="5833731" y="5600853"/>
                        <a:pt x="5877603" y="5612556"/>
                        <a:pt x="5911107" y="5619857"/>
                      </a:cubicBezTo>
                      <a:cubicBezTo>
                        <a:pt x="5801383" y="5639971"/>
                        <a:pt x="5645960" y="5648858"/>
                        <a:pt x="5579909" y="5662866"/>
                      </a:cubicBezTo>
                      <a:cubicBezTo>
                        <a:pt x="5659550" y="5626532"/>
                        <a:pt x="5687854" y="5639265"/>
                        <a:pt x="5745508" y="5591184"/>
                      </a:cubicBezTo>
                      <a:cubicBezTo>
                        <a:pt x="5718621" y="5584112"/>
                        <a:pt x="5708371" y="5557386"/>
                        <a:pt x="5673509" y="5541004"/>
                      </a:cubicBezTo>
                      <a:cubicBezTo>
                        <a:pt x="5638874" y="5558051"/>
                        <a:pt x="5617623" y="5558412"/>
                        <a:pt x="5601509" y="5569682"/>
                      </a:cubicBezTo>
                      <a:cubicBezTo>
                        <a:pt x="5607786" y="5579225"/>
                        <a:pt x="5613564" y="5610933"/>
                        <a:pt x="5623108" y="5619857"/>
                      </a:cubicBezTo>
                      <a:cubicBezTo>
                        <a:pt x="5563209" y="5637907"/>
                        <a:pt x="5539870" y="5630671"/>
                        <a:pt x="5500714" y="5648530"/>
                      </a:cubicBezTo>
                      <a:cubicBezTo>
                        <a:pt x="5472300" y="5608022"/>
                        <a:pt x="5476911" y="5576826"/>
                        <a:pt x="5464711" y="5555346"/>
                      </a:cubicBezTo>
                      <a:cubicBezTo>
                        <a:pt x="5476034" y="5509478"/>
                        <a:pt x="5538042" y="5459463"/>
                        <a:pt x="5579909" y="5390475"/>
                      </a:cubicBezTo>
                      <a:cubicBezTo>
                        <a:pt x="5639520" y="5370433"/>
                        <a:pt x="5682680" y="5394438"/>
                        <a:pt x="5745508" y="5376138"/>
                      </a:cubicBezTo>
                      <a:cubicBezTo>
                        <a:pt x="5740555" y="5360293"/>
                        <a:pt x="5748055" y="5330798"/>
                        <a:pt x="5745508" y="5318793"/>
                      </a:cubicBezTo>
                      <a:cubicBezTo>
                        <a:pt x="5755329" y="5324453"/>
                        <a:pt x="5759162" y="5337234"/>
                        <a:pt x="5767107" y="5340294"/>
                      </a:cubicBezTo>
                      <a:cubicBezTo>
                        <a:pt x="5770514" y="5294982"/>
                        <a:pt x="5778951" y="5283067"/>
                        <a:pt x="5781511" y="5247111"/>
                      </a:cubicBezTo>
                      <a:cubicBezTo>
                        <a:pt x="5796938" y="5265868"/>
                        <a:pt x="5814098" y="5300781"/>
                        <a:pt x="5846309" y="5325964"/>
                      </a:cubicBezTo>
                      <a:cubicBezTo>
                        <a:pt x="5857343" y="5281331"/>
                        <a:pt x="5866820" y="5268960"/>
                        <a:pt x="5875104" y="5225610"/>
                      </a:cubicBezTo>
                      <a:cubicBezTo>
                        <a:pt x="5923225" y="5219513"/>
                        <a:pt x="5953462" y="5234215"/>
                        <a:pt x="6004707" y="5232775"/>
                      </a:cubicBezTo>
                      <a:cubicBezTo>
                        <a:pt x="6014182" y="5203468"/>
                        <a:pt x="6039499" y="5184743"/>
                        <a:pt x="6040703" y="5161093"/>
                      </a:cubicBezTo>
                      <a:cubicBezTo>
                        <a:pt x="6065000" y="5179135"/>
                        <a:pt x="6078807" y="5207818"/>
                        <a:pt x="6112703" y="5225610"/>
                      </a:cubicBezTo>
                      <a:cubicBezTo>
                        <a:pt x="6091816" y="5196562"/>
                        <a:pt x="6085999" y="5173325"/>
                        <a:pt x="6076706" y="5161093"/>
                      </a:cubicBezTo>
                      <a:cubicBezTo>
                        <a:pt x="6164648" y="5182116"/>
                        <a:pt x="6186431" y="5205149"/>
                        <a:pt x="6256703" y="5211267"/>
                      </a:cubicBezTo>
                      <a:cubicBezTo>
                        <a:pt x="6292299" y="5180898"/>
                        <a:pt x="6319262" y="5184279"/>
                        <a:pt x="6357472" y="5139586"/>
                      </a:cubicBezTo>
                      <a:cubicBezTo>
                        <a:pt x="6540829" y="5127405"/>
                        <a:pt x="6696142" y="5167071"/>
                        <a:pt x="6832695" y="5110919"/>
                      </a:cubicBezTo>
                      <a:cubicBezTo>
                        <a:pt x="6917381" y="4989883"/>
                        <a:pt x="6988448" y="5025871"/>
                        <a:pt x="7099057" y="4895873"/>
                      </a:cubicBezTo>
                      <a:cubicBezTo>
                        <a:pt x="7137018" y="4897090"/>
                        <a:pt x="7160896" y="4916205"/>
                        <a:pt x="7192663" y="4910210"/>
                      </a:cubicBezTo>
                      <a:close/>
                      <a:moveTo>
                        <a:pt x="7423110" y="4745338"/>
                      </a:moveTo>
                      <a:cubicBezTo>
                        <a:pt x="7411824" y="4739928"/>
                        <a:pt x="7412542" y="4734721"/>
                        <a:pt x="7401460" y="4731001"/>
                      </a:cubicBezTo>
                      <a:cubicBezTo>
                        <a:pt x="7422929" y="4713034"/>
                        <a:pt x="7455131" y="4712409"/>
                        <a:pt x="7487870" y="4695158"/>
                      </a:cubicBezTo>
                      <a:cubicBezTo>
                        <a:pt x="7469623" y="4721745"/>
                        <a:pt x="7451107" y="4719769"/>
                        <a:pt x="7437501" y="4745338"/>
                      </a:cubicBezTo>
                      <a:cubicBezTo>
                        <a:pt x="7434259" y="4746004"/>
                        <a:pt x="7429701" y="4744540"/>
                        <a:pt x="7423110" y="4745338"/>
                      </a:cubicBezTo>
                      <a:close/>
                      <a:moveTo>
                        <a:pt x="892787" y="2401345"/>
                      </a:moveTo>
                      <a:cubicBezTo>
                        <a:pt x="878969" y="2424012"/>
                        <a:pt x="854817" y="2447198"/>
                        <a:pt x="835184" y="2473027"/>
                      </a:cubicBezTo>
                      <a:cubicBezTo>
                        <a:pt x="820223" y="2464443"/>
                        <a:pt x="808863" y="2443513"/>
                        <a:pt x="791986" y="2437182"/>
                      </a:cubicBezTo>
                      <a:cubicBezTo>
                        <a:pt x="787991" y="2414153"/>
                        <a:pt x="803905" y="2381908"/>
                        <a:pt x="799188" y="2358330"/>
                      </a:cubicBezTo>
                      <a:cubicBezTo>
                        <a:pt x="828493" y="2370106"/>
                        <a:pt x="860694" y="2393084"/>
                        <a:pt x="892787" y="2401345"/>
                      </a:cubicBezTo>
                      <a:close/>
                      <a:moveTo>
                        <a:pt x="3427147" y="1261600"/>
                      </a:moveTo>
                      <a:cubicBezTo>
                        <a:pt x="3414170" y="1274275"/>
                        <a:pt x="3392629" y="1288451"/>
                        <a:pt x="3376747" y="1304610"/>
                      </a:cubicBezTo>
                      <a:cubicBezTo>
                        <a:pt x="3397672" y="1262486"/>
                        <a:pt x="3430036" y="1239541"/>
                        <a:pt x="3441545" y="1211426"/>
                      </a:cubicBezTo>
                      <a:cubicBezTo>
                        <a:pt x="3443045" y="1227259"/>
                        <a:pt x="3436843" y="1233872"/>
                        <a:pt x="3441545" y="1254429"/>
                      </a:cubicBezTo>
                      <a:cubicBezTo>
                        <a:pt x="3437039" y="1258435"/>
                        <a:pt x="3431849" y="1258654"/>
                        <a:pt x="3427147" y="1261600"/>
                      </a:cubicBezTo>
                      <a:close/>
                      <a:moveTo>
                        <a:pt x="3571141" y="881690"/>
                      </a:moveTo>
                      <a:cubicBezTo>
                        <a:pt x="3577410" y="884042"/>
                        <a:pt x="3580896" y="890967"/>
                        <a:pt x="3592746" y="896019"/>
                      </a:cubicBezTo>
                      <a:cubicBezTo>
                        <a:pt x="3574277" y="901560"/>
                        <a:pt x="3536253" y="906700"/>
                        <a:pt x="3506343" y="917528"/>
                      </a:cubicBezTo>
                      <a:cubicBezTo>
                        <a:pt x="3509001" y="909396"/>
                        <a:pt x="3516438" y="907217"/>
                        <a:pt x="3520746" y="896019"/>
                      </a:cubicBezTo>
                      <a:cubicBezTo>
                        <a:pt x="3541800" y="886082"/>
                        <a:pt x="3547958" y="894134"/>
                        <a:pt x="3571141" y="881690"/>
                      </a:cubicBezTo>
                      <a:close/>
                      <a:moveTo>
                        <a:pt x="3722342" y="802836"/>
                      </a:moveTo>
                      <a:cubicBezTo>
                        <a:pt x="3706182" y="816340"/>
                        <a:pt x="3692016" y="823336"/>
                        <a:pt x="3679144" y="838680"/>
                      </a:cubicBezTo>
                      <a:cubicBezTo>
                        <a:pt x="3667221" y="856343"/>
                        <a:pt x="3643412" y="870625"/>
                        <a:pt x="3621541" y="896019"/>
                      </a:cubicBezTo>
                      <a:cubicBezTo>
                        <a:pt x="3612126" y="878527"/>
                        <a:pt x="3618904" y="858094"/>
                        <a:pt x="3607144" y="838680"/>
                      </a:cubicBezTo>
                      <a:cubicBezTo>
                        <a:pt x="3630431" y="830993"/>
                        <a:pt x="3684275" y="817487"/>
                        <a:pt x="3722342" y="802836"/>
                      </a:cubicBezTo>
                      <a:close/>
                      <a:moveTo>
                        <a:pt x="4708728" y="0"/>
                      </a:moveTo>
                      <a:cubicBezTo>
                        <a:pt x="4929548" y="-7294"/>
                        <a:pt x="5077424" y="50877"/>
                        <a:pt x="5178400" y="0"/>
                      </a:cubicBezTo>
                      <a:cubicBezTo>
                        <a:pt x="5279376" y="-50877"/>
                        <a:pt x="5402948" y="6183"/>
                        <a:pt x="5607034" y="0"/>
                      </a:cubicBezTo>
                      <a:cubicBezTo>
                        <a:pt x="5811120" y="-6183"/>
                        <a:pt x="5981666" y="6398"/>
                        <a:pt x="6076706" y="0"/>
                      </a:cubicBezTo>
                      <a:cubicBezTo>
                        <a:pt x="6084617" y="28505"/>
                        <a:pt x="6069121" y="45964"/>
                        <a:pt x="6076706" y="71682"/>
                      </a:cubicBezTo>
                      <a:cubicBezTo>
                        <a:pt x="6107948" y="272338"/>
                        <a:pt x="6065586" y="330759"/>
                        <a:pt x="6069504" y="501772"/>
                      </a:cubicBezTo>
                      <a:cubicBezTo>
                        <a:pt x="6100935" y="585096"/>
                        <a:pt x="6082760" y="622960"/>
                        <a:pt x="6141504" y="716818"/>
                      </a:cubicBezTo>
                      <a:cubicBezTo>
                        <a:pt x="6142605" y="817553"/>
                        <a:pt x="6108477" y="885524"/>
                        <a:pt x="6105501" y="982044"/>
                      </a:cubicBezTo>
                      <a:cubicBezTo>
                        <a:pt x="6084515" y="1094360"/>
                        <a:pt x="6012450" y="1131560"/>
                        <a:pt x="6004707" y="1211426"/>
                      </a:cubicBezTo>
                      <a:cubicBezTo>
                        <a:pt x="6045850" y="1335678"/>
                        <a:pt x="6043042" y="1443314"/>
                        <a:pt x="6076706" y="1562664"/>
                      </a:cubicBezTo>
                      <a:cubicBezTo>
                        <a:pt x="6072026" y="1629464"/>
                        <a:pt x="6021651" y="1711488"/>
                        <a:pt x="6026306" y="1784875"/>
                      </a:cubicBezTo>
                      <a:cubicBezTo>
                        <a:pt x="6034501" y="1799164"/>
                        <a:pt x="6031870" y="1821099"/>
                        <a:pt x="6040703" y="1835055"/>
                      </a:cubicBezTo>
                      <a:cubicBezTo>
                        <a:pt x="6071050" y="1815530"/>
                        <a:pt x="6125253" y="1797541"/>
                        <a:pt x="6141504" y="1770544"/>
                      </a:cubicBezTo>
                      <a:cubicBezTo>
                        <a:pt x="6157214" y="1804090"/>
                        <a:pt x="6156324" y="1839971"/>
                        <a:pt x="6177501" y="1863727"/>
                      </a:cubicBezTo>
                      <a:cubicBezTo>
                        <a:pt x="6182718" y="1961622"/>
                        <a:pt x="6178941" y="2113202"/>
                        <a:pt x="6187653" y="2342132"/>
                      </a:cubicBezTo>
                      <a:cubicBezTo>
                        <a:pt x="6196364" y="2571062"/>
                        <a:pt x="6137988" y="2617293"/>
                        <a:pt x="6199100" y="2881610"/>
                      </a:cubicBezTo>
                      <a:cubicBezTo>
                        <a:pt x="6172130" y="3049053"/>
                        <a:pt x="6107497" y="3171178"/>
                        <a:pt x="6089734" y="3292564"/>
                      </a:cubicBezTo>
                      <a:cubicBezTo>
                        <a:pt x="6071971" y="3413950"/>
                        <a:pt x="5955090" y="3595705"/>
                        <a:pt x="5975905" y="3720291"/>
                      </a:cubicBezTo>
                      <a:cubicBezTo>
                        <a:pt x="6022031" y="3932120"/>
                        <a:pt x="5934763" y="4056198"/>
                        <a:pt x="5954306" y="4232815"/>
                      </a:cubicBezTo>
                      <a:cubicBezTo>
                        <a:pt x="5973849" y="4409432"/>
                        <a:pt x="5897095" y="4567151"/>
                        <a:pt x="5932707" y="4745338"/>
                      </a:cubicBezTo>
                      <a:cubicBezTo>
                        <a:pt x="5974586" y="4783371"/>
                        <a:pt x="5982971" y="4811923"/>
                        <a:pt x="6004707" y="4831356"/>
                      </a:cubicBezTo>
                      <a:cubicBezTo>
                        <a:pt x="5893368" y="4905663"/>
                        <a:pt x="5812604" y="4944037"/>
                        <a:pt x="5767107" y="4981892"/>
                      </a:cubicBezTo>
                      <a:cubicBezTo>
                        <a:pt x="5788157" y="5009479"/>
                        <a:pt x="5800625" y="5069516"/>
                        <a:pt x="5846309" y="5110919"/>
                      </a:cubicBezTo>
                      <a:cubicBezTo>
                        <a:pt x="5785129" y="5191009"/>
                        <a:pt x="5730721" y="5217951"/>
                        <a:pt x="5680710" y="5268613"/>
                      </a:cubicBezTo>
                      <a:cubicBezTo>
                        <a:pt x="5690742" y="5291223"/>
                        <a:pt x="5686236" y="5311461"/>
                        <a:pt x="5695108" y="5325964"/>
                      </a:cubicBezTo>
                      <a:cubicBezTo>
                        <a:pt x="5648250" y="5344700"/>
                        <a:pt x="5629086" y="5329548"/>
                        <a:pt x="5579909" y="5340294"/>
                      </a:cubicBezTo>
                      <a:cubicBezTo>
                        <a:pt x="5566482" y="5368712"/>
                        <a:pt x="5524563" y="5407598"/>
                        <a:pt x="5500714" y="5469321"/>
                      </a:cubicBezTo>
                      <a:cubicBezTo>
                        <a:pt x="5511774" y="5345154"/>
                        <a:pt x="5622408" y="5168925"/>
                        <a:pt x="5623108" y="5075075"/>
                      </a:cubicBezTo>
                      <a:cubicBezTo>
                        <a:pt x="5569111" y="4984401"/>
                        <a:pt x="5603149" y="4873084"/>
                        <a:pt x="5565512" y="4702329"/>
                      </a:cubicBezTo>
                      <a:cubicBezTo>
                        <a:pt x="5553738" y="4727119"/>
                        <a:pt x="5536808" y="4734419"/>
                        <a:pt x="5515111" y="4766839"/>
                      </a:cubicBezTo>
                      <a:cubicBezTo>
                        <a:pt x="5547289" y="4834397"/>
                        <a:pt x="5544679" y="4981115"/>
                        <a:pt x="5587111" y="5110919"/>
                      </a:cubicBezTo>
                      <a:cubicBezTo>
                        <a:pt x="5401335" y="5007756"/>
                        <a:pt x="5348874" y="4923258"/>
                        <a:pt x="5220783" y="4890712"/>
                      </a:cubicBezTo>
                      <a:cubicBezTo>
                        <a:pt x="5092692" y="4858166"/>
                        <a:pt x="5031080" y="4746850"/>
                        <a:pt x="4823927" y="4652155"/>
                      </a:cubicBezTo>
                      <a:cubicBezTo>
                        <a:pt x="4807580" y="4633902"/>
                        <a:pt x="4805197" y="4595133"/>
                        <a:pt x="4780722" y="4566130"/>
                      </a:cubicBezTo>
                      <a:cubicBezTo>
                        <a:pt x="4654316" y="4543141"/>
                        <a:pt x="4615506" y="4497336"/>
                        <a:pt x="4543129" y="4472948"/>
                      </a:cubicBezTo>
                      <a:cubicBezTo>
                        <a:pt x="4518823" y="4427673"/>
                        <a:pt x="4517714" y="4397190"/>
                        <a:pt x="4478331" y="4336749"/>
                      </a:cubicBezTo>
                      <a:cubicBezTo>
                        <a:pt x="4469508" y="4223948"/>
                        <a:pt x="4484114" y="4126753"/>
                        <a:pt x="4471129" y="4064358"/>
                      </a:cubicBezTo>
                      <a:cubicBezTo>
                        <a:pt x="4393934" y="4053439"/>
                        <a:pt x="4353358" y="4002203"/>
                        <a:pt x="4298335" y="3992675"/>
                      </a:cubicBezTo>
                      <a:cubicBezTo>
                        <a:pt x="4272211" y="3944396"/>
                        <a:pt x="4263847" y="3894917"/>
                        <a:pt x="4219133" y="3834982"/>
                      </a:cubicBezTo>
                      <a:cubicBezTo>
                        <a:pt x="4025257" y="3870451"/>
                        <a:pt x="3953503" y="3805132"/>
                        <a:pt x="3733933" y="3816022"/>
                      </a:cubicBezTo>
                      <a:cubicBezTo>
                        <a:pt x="3514363" y="3826912"/>
                        <a:pt x="3351160" y="3782421"/>
                        <a:pt x="3122158" y="3792115"/>
                      </a:cubicBezTo>
                      <a:cubicBezTo>
                        <a:pt x="2893156" y="3801809"/>
                        <a:pt x="2750115" y="3771995"/>
                        <a:pt x="2636958" y="3773155"/>
                      </a:cubicBezTo>
                      <a:cubicBezTo>
                        <a:pt x="2523801" y="3774315"/>
                        <a:pt x="2274454" y="3692316"/>
                        <a:pt x="2067375" y="3750897"/>
                      </a:cubicBezTo>
                      <a:cubicBezTo>
                        <a:pt x="1860296" y="3809478"/>
                        <a:pt x="1624200" y="3694283"/>
                        <a:pt x="1497792" y="3728640"/>
                      </a:cubicBezTo>
                      <a:cubicBezTo>
                        <a:pt x="1371384" y="3762997"/>
                        <a:pt x="1176733" y="3698988"/>
                        <a:pt x="886018" y="3704733"/>
                      </a:cubicBezTo>
                      <a:cubicBezTo>
                        <a:pt x="595303" y="3710478"/>
                        <a:pt x="219435" y="3642870"/>
                        <a:pt x="0" y="3670110"/>
                      </a:cubicBezTo>
                      <a:cubicBezTo>
                        <a:pt x="-1971" y="3534134"/>
                        <a:pt x="25751" y="3491733"/>
                        <a:pt x="21600" y="3333202"/>
                      </a:cubicBezTo>
                      <a:cubicBezTo>
                        <a:pt x="101119" y="3263535"/>
                        <a:pt x="254822" y="3196704"/>
                        <a:pt x="336091" y="3146830"/>
                      </a:cubicBezTo>
                      <a:cubicBezTo>
                        <a:pt x="417360" y="3096956"/>
                        <a:pt x="573975" y="3030854"/>
                        <a:pt x="626390" y="2974794"/>
                      </a:cubicBezTo>
                      <a:cubicBezTo>
                        <a:pt x="652169" y="2911948"/>
                        <a:pt x="734951" y="2855283"/>
                        <a:pt x="741591" y="2802757"/>
                      </a:cubicBezTo>
                      <a:cubicBezTo>
                        <a:pt x="768861" y="2777773"/>
                        <a:pt x="853940" y="2750863"/>
                        <a:pt x="892787" y="2723909"/>
                      </a:cubicBezTo>
                      <a:cubicBezTo>
                        <a:pt x="855692" y="2673986"/>
                        <a:pt x="883875" y="2590812"/>
                        <a:pt x="856784" y="2473027"/>
                      </a:cubicBezTo>
                      <a:cubicBezTo>
                        <a:pt x="871806" y="2438063"/>
                        <a:pt x="890237" y="2423144"/>
                        <a:pt x="907184" y="2379837"/>
                      </a:cubicBezTo>
                      <a:cubicBezTo>
                        <a:pt x="866291" y="2377916"/>
                        <a:pt x="817966" y="2328707"/>
                        <a:pt x="741591" y="2308155"/>
                      </a:cubicBezTo>
                      <a:cubicBezTo>
                        <a:pt x="727760" y="2247026"/>
                        <a:pt x="764925" y="2193833"/>
                        <a:pt x="748787" y="2078773"/>
                      </a:cubicBezTo>
                      <a:cubicBezTo>
                        <a:pt x="902966" y="2037256"/>
                        <a:pt x="951253" y="2054145"/>
                        <a:pt x="1066734" y="2023721"/>
                      </a:cubicBezTo>
                      <a:cubicBezTo>
                        <a:pt x="1182215" y="1993297"/>
                        <a:pt x="1284586" y="2000183"/>
                        <a:pt x="1411177" y="1964082"/>
                      </a:cubicBezTo>
                      <a:cubicBezTo>
                        <a:pt x="1642225" y="1962535"/>
                        <a:pt x="1700820" y="2065240"/>
                        <a:pt x="1994371" y="2050101"/>
                      </a:cubicBezTo>
                      <a:cubicBezTo>
                        <a:pt x="2048964" y="2092732"/>
                        <a:pt x="2076236" y="2143114"/>
                        <a:pt x="2145566" y="2179128"/>
                      </a:cubicBezTo>
                      <a:cubicBezTo>
                        <a:pt x="2222037" y="2140587"/>
                        <a:pt x="2298210" y="2150599"/>
                        <a:pt x="2354364" y="2128954"/>
                      </a:cubicBezTo>
                      <a:cubicBezTo>
                        <a:pt x="2463264" y="2128757"/>
                        <a:pt x="2590893" y="2202570"/>
                        <a:pt x="2721559" y="2207801"/>
                      </a:cubicBezTo>
                      <a:cubicBezTo>
                        <a:pt x="2719635" y="2187834"/>
                        <a:pt x="2745189" y="2151412"/>
                        <a:pt x="2750354" y="2136119"/>
                      </a:cubicBezTo>
                      <a:cubicBezTo>
                        <a:pt x="2807148" y="2104896"/>
                        <a:pt x="2876956" y="2118056"/>
                        <a:pt x="2959151" y="2100275"/>
                      </a:cubicBezTo>
                      <a:cubicBezTo>
                        <a:pt x="3033214" y="1990612"/>
                        <a:pt x="3130930" y="1980622"/>
                        <a:pt x="3232747" y="1863727"/>
                      </a:cubicBezTo>
                      <a:cubicBezTo>
                        <a:pt x="3268693" y="1865294"/>
                        <a:pt x="3332565" y="1881778"/>
                        <a:pt x="3376747" y="1878064"/>
                      </a:cubicBezTo>
                      <a:cubicBezTo>
                        <a:pt x="3407197" y="1843123"/>
                        <a:pt x="3436994" y="1815640"/>
                        <a:pt x="3455942" y="1792045"/>
                      </a:cubicBezTo>
                      <a:cubicBezTo>
                        <a:pt x="3447433" y="1762032"/>
                        <a:pt x="3460527" y="1737235"/>
                        <a:pt x="3463144" y="1698862"/>
                      </a:cubicBezTo>
                      <a:cubicBezTo>
                        <a:pt x="3455103" y="1709453"/>
                        <a:pt x="3445420" y="1713761"/>
                        <a:pt x="3441545" y="1720364"/>
                      </a:cubicBezTo>
                      <a:cubicBezTo>
                        <a:pt x="3386392" y="1600317"/>
                        <a:pt x="3421482" y="1549555"/>
                        <a:pt x="3369545" y="1455138"/>
                      </a:cubicBezTo>
                      <a:cubicBezTo>
                        <a:pt x="3386033" y="1433382"/>
                        <a:pt x="3404227" y="1418908"/>
                        <a:pt x="3427147" y="1390628"/>
                      </a:cubicBezTo>
                      <a:cubicBezTo>
                        <a:pt x="3437449" y="1404514"/>
                        <a:pt x="3431167" y="1438396"/>
                        <a:pt x="3441545" y="1455138"/>
                      </a:cubicBezTo>
                      <a:cubicBezTo>
                        <a:pt x="3502526" y="1356090"/>
                        <a:pt x="3571200" y="1333426"/>
                        <a:pt x="3592746" y="1261600"/>
                      </a:cubicBezTo>
                      <a:cubicBezTo>
                        <a:pt x="3530222" y="1290868"/>
                        <a:pt x="3485960" y="1276669"/>
                        <a:pt x="3455942" y="1290273"/>
                      </a:cubicBezTo>
                      <a:cubicBezTo>
                        <a:pt x="3466075" y="1264193"/>
                        <a:pt x="3510604" y="1233097"/>
                        <a:pt x="3535144" y="1197084"/>
                      </a:cubicBezTo>
                      <a:cubicBezTo>
                        <a:pt x="3510915" y="1186375"/>
                        <a:pt x="3493051" y="1169160"/>
                        <a:pt x="3455942" y="1161246"/>
                      </a:cubicBezTo>
                      <a:cubicBezTo>
                        <a:pt x="3445065" y="1182981"/>
                        <a:pt x="3392140" y="1198267"/>
                        <a:pt x="3369545" y="1218591"/>
                      </a:cubicBezTo>
                      <a:cubicBezTo>
                        <a:pt x="3350990" y="1197205"/>
                        <a:pt x="3337949" y="1130093"/>
                        <a:pt x="3319151" y="1096729"/>
                      </a:cubicBezTo>
                      <a:cubicBezTo>
                        <a:pt x="3462736" y="1000306"/>
                        <a:pt x="3574069" y="933966"/>
                        <a:pt x="3787140" y="788500"/>
                      </a:cubicBezTo>
                      <a:cubicBezTo>
                        <a:pt x="3791006" y="712155"/>
                        <a:pt x="3892748" y="600022"/>
                        <a:pt x="3931140" y="523277"/>
                      </a:cubicBezTo>
                      <a:cubicBezTo>
                        <a:pt x="4091246" y="328553"/>
                        <a:pt x="4200721" y="332085"/>
                        <a:pt x="4341534" y="179204"/>
                      </a:cubicBezTo>
                      <a:cubicBezTo>
                        <a:pt x="4440182" y="90767"/>
                        <a:pt x="4627749" y="59375"/>
                        <a:pt x="4708728" y="0"/>
                      </a:cubicBezTo>
                      <a:close/>
                    </a:path>
                  </a:pathLst>
                </a:custGeom>
                <a:noFill/>
                <a:ln w="12700" cap="rnd">
                  <a:solidFill>
                    <a:schemeClr val="bg1"/>
                  </a:solidFill>
                  <a:prstDash val="solid"/>
                  <a:round/>
                  <a:extLst>
                    <a:ext uri="{C807C97D-BFC1-408E-A445-0C87EB9F89A2}">
                      <ask:lineSketchStyleProps xmlns:ask="http://schemas.microsoft.com/office/drawing/2018/sketchyshapes" sd="3021067202">
                        <a:custGeom>
                          <a:avLst/>
                          <a:gdLst>
                            <a:gd name="connsiteX0" fmla="*/ 5443112 w 7574280"/>
                            <a:gd name="connsiteY0" fmla="*/ 5564331 h 5743822"/>
                            <a:gd name="connsiteX1" fmla="*/ 5443112 w 7574280"/>
                            <a:gd name="connsiteY1" fmla="*/ 5636129 h 5743822"/>
                            <a:gd name="connsiteX2" fmla="*/ 5270317 w 7574280"/>
                            <a:gd name="connsiteY2" fmla="*/ 5743822 h 5743822"/>
                            <a:gd name="connsiteX3" fmla="*/ 5335115 w 7574280"/>
                            <a:gd name="connsiteY3" fmla="*/ 5578690 h 5743822"/>
                            <a:gd name="connsiteX4" fmla="*/ 5443112 w 7574280"/>
                            <a:gd name="connsiteY4" fmla="*/ 5564331 h 5743822"/>
                            <a:gd name="connsiteX5" fmla="*/ 6249501 w 7574280"/>
                            <a:gd name="connsiteY5" fmla="*/ 5528429 h 5743822"/>
                            <a:gd name="connsiteX6" fmla="*/ 6091104 w 7574280"/>
                            <a:gd name="connsiteY6" fmla="*/ 5585867 h 5743822"/>
                            <a:gd name="connsiteX7" fmla="*/ 5932707 w 7574280"/>
                            <a:gd name="connsiteY7" fmla="*/ 5600227 h 5743822"/>
                            <a:gd name="connsiteX8" fmla="*/ 6155902 w 7574280"/>
                            <a:gd name="connsiteY8" fmla="*/ 5549965 h 5743822"/>
                            <a:gd name="connsiteX9" fmla="*/ 6249501 w 7574280"/>
                            <a:gd name="connsiteY9" fmla="*/ 5528429 h 5743822"/>
                            <a:gd name="connsiteX10" fmla="*/ 6335885 w 7574280"/>
                            <a:gd name="connsiteY10" fmla="*/ 5549965 h 5743822"/>
                            <a:gd name="connsiteX11" fmla="*/ 6199100 w 7574280"/>
                            <a:gd name="connsiteY11" fmla="*/ 5578690 h 5743822"/>
                            <a:gd name="connsiteX12" fmla="*/ 6199100 w 7574280"/>
                            <a:gd name="connsiteY12" fmla="*/ 5564331 h 5743822"/>
                            <a:gd name="connsiteX13" fmla="*/ 6688721 w 7574280"/>
                            <a:gd name="connsiteY13" fmla="*/ 5384833 h 5743822"/>
                            <a:gd name="connsiteX14" fmla="*/ 6335885 w 7574280"/>
                            <a:gd name="connsiteY14" fmla="*/ 5549965 h 5743822"/>
                            <a:gd name="connsiteX15" fmla="*/ 7192663 w 7574280"/>
                            <a:gd name="connsiteY15" fmla="*/ 4918151 h 5743822"/>
                            <a:gd name="connsiteX16" fmla="*/ 6832695 w 7574280"/>
                            <a:gd name="connsiteY16" fmla="*/ 5219695 h 5743822"/>
                            <a:gd name="connsiteX17" fmla="*/ 6998319 w 7574280"/>
                            <a:gd name="connsiteY17" fmla="*/ 5219695 h 5743822"/>
                            <a:gd name="connsiteX18" fmla="*/ 7127903 w 7574280"/>
                            <a:gd name="connsiteY18" fmla="*/ 5054564 h 5743822"/>
                            <a:gd name="connsiteX19" fmla="*/ 7257486 w 7574280"/>
                            <a:gd name="connsiteY19" fmla="*/ 5061740 h 5743822"/>
                            <a:gd name="connsiteX20" fmla="*/ 7264682 w 7574280"/>
                            <a:gd name="connsiteY20" fmla="*/ 5011485 h 5743822"/>
                            <a:gd name="connsiteX21" fmla="*/ 7329505 w 7574280"/>
                            <a:gd name="connsiteY21" fmla="*/ 5083283 h 5743822"/>
                            <a:gd name="connsiteX22" fmla="*/ 7574280 w 7574280"/>
                            <a:gd name="connsiteY22" fmla="*/ 4989949 h 5743822"/>
                            <a:gd name="connsiteX23" fmla="*/ 6739089 w 7574280"/>
                            <a:gd name="connsiteY23" fmla="*/ 5384833 h 5743822"/>
                            <a:gd name="connsiteX24" fmla="*/ 6825500 w 7574280"/>
                            <a:gd name="connsiteY24" fmla="*/ 5334578 h 5743822"/>
                            <a:gd name="connsiteX25" fmla="*/ 5781511 w 7574280"/>
                            <a:gd name="connsiteY25" fmla="*/ 5600227 h 5743822"/>
                            <a:gd name="connsiteX26" fmla="*/ 5911107 w 7574280"/>
                            <a:gd name="connsiteY26" fmla="*/ 5628946 h 5743822"/>
                            <a:gd name="connsiteX27" fmla="*/ 5579909 w 7574280"/>
                            <a:gd name="connsiteY27" fmla="*/ 5672025 h 5743822"/>
                            <a:gd name="connsiteX28" fmla="*/ 5745508 w 7574280"/>
                            <a:gd name="connsiteY28" fmla="*/ 5600227 h 5743822"/>
                            <a:gd name="connsiteX29" fmla="*/ 5673509 w 7574280"/>
                            <a:gd name="connsiteY29" fmla="*/ 5549965 h 5743822"/>
                            <a:gd name="connsiteX30" fmla="*/ 5601509 w 7574280"/>
                            <a:gd name="connsiteY30" fmla="*/ 5578690 h 5743822"/>
                            <a:gd name="connsiteX31" fmla="*/ 5623108 w 7574280"/>
                            <a:gd name="connsiteY31" fmla="*/ 5628946 h 5743822"/>
                            <a:gd name="connsiteX32" fmla="*/ 5500714 w 7574280"/>
                            <a:gd name="connsiteY32" fmla="*/ 5657665 h 5743822"/>
                            <a:gd name="connsiteX33" fmla="*/ 5464711 w 7574280"/>
                            <a:gd name="connsiteY33" fmla="*/ 5564331 h 5743822"/>
                            <a:gd name="connsiteX34" fmla="*/ 5579909 w 7574280"/>
                            <a:gd name="connsiteY34" fmla="*/ 5399193 h 5743822"/>
                            <a:gd name="connsiteX35" fmla="*/ 5745508 w 7574280"/>
                            <a:gd name="connsiteY35" fmla="*/ 5384833 h 5743822"/>
                            <a:gd name="connsiteX36" fmla="*/ 5745508 w 7574280"/>
                            <a:gd name="connsiteY36" fmla="*/ 5327395 h 5743822"/>
                            <a:gd name="connsiteX37" fmla="*/ 5767107 w 7574280"/>
                            <a:gd name="connsiteY37" fmla="*/ 5348931 h 5743822"/>
                            <a:gd name="connsiteX38" fmla="*/ 5781511 w 7574280"/>
                            <a:gd name="connsiteY38" fmla="*/ 5255597 h 5743822"/>
                            <a:gd name="connsiteX39" fmla="*/ 5846309 w 7574280"/>
                            <a:gd name="connsiteY39" fmla="*/ 5334578 h 5743822"/>
                            <a:gd name="connsiteX40" fmla="*/ 5875104 w 7574280"/>
                            <a:gd name="connsiteY40" fmla="*/ 5234061 h 5743822"/>
                            <a:gd name="connsiteX41" fmla="*/ 6004707 w 7574280"/>
                            <a:gd name="connsiteY41" fmla="*/ 5241238 h 5743822"/>
                            <a:gd name="connsiteX42" fmla="*/ 6040703 w 7574280"/>
                            <a:gd name="connsiteY42" fmla="*/ 5169440 h 5743822"/>
                            <a:gd name="connsiteX43" fmla="*/ 6112703 w 7574280"/>
                            <a:gd name="connsiteY43" fmla="*/ 5234061 h 5743822"/>
                            <a:gd name="connsiteX44" fmla="*/ 6076706 w 7574280"/>
                            <a:gd name="connsiteY44" fmla="*/ 5169440 h 5743822"/>
                            <a:gd name="connsiteX45" fmla="*/ 6256703 w 7574280"/>
                            <a:gd name="connsiteY45" fmla="*/ 5219695 h 5743822"/>
                            <a:gd name="connsiteX46" fmla="*/ 6357472 w 7574280"/>
                            <a:gd name="connsiteY46" fmla="*/ 5147898 h 5743822"/>
                            <a:gd name="connsiteX47" fmla="*/ 6832695 w 7574280"/>
                            <a:gd name="connsiteY47" fmla="*/ 5119185 h 5743822"/>
                            <a:gd name="connsiteX48" fmla="*/ 7099057 w 7574280"/>
                            <a:gd name="connsiteY48" fmla="*/ 4903791 h 5743822"/>
                            <a:gd name="connsiteX49" fmla="*/ 7192663 w 7574280"/>
                            <a:gd name="connsiteY49" fmla="*/ 4918151 h 5743822"/>
                            <a:gd name="connsiteX50" fmla="*/ 7423110 w 7574280"/>
                            <a:gd name="connsiteY50" fmla="*/ 4753013 h 5743822"/>
                            <a:gd name="connsiteX51" fmla="*/ 7401460 w 7574280"/>
                            <a:gd name="connsiteY51" fmla="*/ 4738653 h 5743822"/>
                            <a:gd name="connsiteX52" fmla="*/ 7487870 w 7574280"/>
                            <a:gd name="connsiteY52" fmla="*/ 4702752 h 5743822"/>
                            <a:gd name="connsiteX53" fmla="*/ 7437501 w 7574280"/>
                            <a:gd name="connsiteY53" fmla="*/ 4753013 h 5743822"/>
                            <a:gd name="connsiteX54" fmla="*/ 7423110 w 7574280"/>
                            <a:gd name="connsiteY54" fmla="*/ 4753013 h 5743822"/>
                            <a:gd name="connsiteX55" fmla="*/ 892787 w 7574280"/>
                            <a:gd name="connsiteY55" fmla="*/ 2405229 h 5743822"/>
                            <a:gd name="connsiteX56" fmla="*/ 835184 w 7574280"/>
                            <a:gd name="connsiteY56" fmla="*/ 2477027 h 5743822"/>
                            <a:gd name="connsiteX57" fmla="*/ 791986 w 7574280"/>
                            <a:gd name="connsiteY57" fmla="*/ 2441124 h 5743822"/>
                            <a:gd name="connsiteX58" fmla="*/ 799188 w 7574280"/>
                            <a:gd name="connsiteY58" fmla="*/ 2362144 h 5743822"/>
                            <a:gd name="connsiteX59" fmla="*/ 892787 w 7574280"/>
                            <a:gd name="connsiteY59" fmla="*/ 2405229 h 5743822"/>
                            <a:gd name="connsiteX60" fmla="*/ 3427147 w 7574280"/>
                            <a:gd name="connsiteY60" fmla="*/ 1263641 h 5743822"/>
                            <a:gd name="connsiteX61" fmla="*/ 3376747 w 7574280"/>
                            <a:gd name="connsiteY61" fmla="*/ 1306720 h 5743822"/>
                            <a:gd name="connsiteX62" fmla="*/ 3441545 w 7574280"/>
                            <a:gd name="connsiteY62" fmla="*/ 1213386 h 5743822"/>
                            <a:gd name="connsiteX63" fmla="*/ 3441545 w 7574280"/>
                            <a:gd name="connsiteY63" fmla="*/ 1256458 h 5743822"/>
                            <a:gd name="connsiteX64" fmla="*/ 3427147 w 7574280"/>
                            <a:gd name="connsiteY64" fmla="*/ 1263641 h 5743822"/>
                            <a:gd name="connsiteX65" fmla="*/ 3571141 w 7574280"/>
                            <a:gd name="connsiteY65" fmla="*/ 883116 h 5743822"/>
                            <a:gd name="connsiteX66" fmla="*/ 3592746 w 7574280"/>
                            <a:gd name="connsiteY66" fmla="*/ 897469 h 5743822"/>
                            <a:gd name="connsiteX67" fmla="*/ 3506343 w 7574280"/>
                            <a:gd name="connsiteY67" fmla="*/ 919012 h 5743822"/>
                            <a:gd name="connsiteX68" fmla="*/ 3520746 w 7574280"/>
                            <a:gd name="connsiteY68" fmla="*/ 897469 h 5743822"/>
                            <a:gd name="connsiteX69" fmla="*/ 3571141 w 7574280"/>
                            <a:gd name="connsiteY69" fmla="*/ 883116 h 5743822"/>
                            <a:gd name="connsiteX70" fmla="*/ 3722342 w 7574280"/>
                            <a:gd name="connsiteY70" fmla="*/ 804135 h 5743822"/>
                            <a:gd name="connsiteX71" fmla="*/ 3679144 w 7574280"/>
                            <a:gd name="connsiteY71" fmla="*/ 840037 h 5743822"/>
                            <a:gd name="connsiteX72" fmla="*/ 3621541 w 7574280"/>
                            <a:gd name="connsiteY72" fmla="*/ 897469 h 5743822"/>
                            <a:gd name="connsiteX73" fmla="*/ 3607144 w 7574280"/>
                            <a:gd name="connsiteY73" fmla="*/ 840037 h 5743822"/>
                            <a:gd name="connsiteX74" fmla="*/ 3722342 w 7574280"/>
                            <a:gd name="connsiteY74" fmla="*/ 804135 h 5743822"/>
                            <a:gd name="connsiteX75" fmla="*/ 4708728 w 7574280"/>
                            <a:gd name="connsiteY75" fmla="*/ 0 h 5743822"/>
                            <a:gd name="connsiteX76" fmla="*/ 6076706 w 7574280"/>
                            <a:gd name="connsiteY76" fmla="*/ 0 h 5743822"/>
                            <a:gd name="connsiteX77" fmla="*/ 6076706 w 7574280"/>
                            <a:gd name="connsiteY77" fmla="*/ 71798 h 5743822"/>
                            <a:gd name="connsiteX78" fmla="*/ 6069504 w 7574280"/>
                            <a:gd name="connsiteY78" fmla="*/ 502584 h 5743822"/>
                            <a:gd name="connsiteX79" fmla="*/ 6141504 w 7574280"/>
                            <a:gd name="connsiteY79" fmla="*/ 717978 h 5743822"/>
                            <a:gd name="connsiteX80" fmla="*/ 6105501 w 7574280"/>
                            <a:gd name="connsiteY80" fmla="*/ 983633 h 5743822"/>
                            <a:gd name="connsiteX81" fmla="*/ 6004707 w 7574280"/>
                            <a:gd name="connsiteY81" fmla="*/ 1213386 h 5743822"/>
                            <a:gd name="connsiteX82" fmla="*/ 6076706 w 7574280"/>
                            <a:gd name="connsiteY82" fmla="*/ 1565192 h 5743822"/>
                            <a:gd name="connsiteX83" fmla="*/ 6026306 w 7574280"/>
                            <a:gd name="connsiteY83" fmla="*/ 1787762 h 5743822"/>
                            <a:gd name="connsiteX84" fmla="*/ 6040703 w 7574280"/>
                            <a:gd name="connsiteY84" fmla="*/ 1838023 h 5743822"/>
                            <a:gd name="connsiteX85" fmla="*/ 6141504 w 7574280"/>
                            <a:gd name="connsiteY85" fmla="*/ 1773408 h 5743822"/>
                            <a:gd name="connsiteX86" fmla="*/ 6177501 w 7574280"/>
                            <a:gd name="connsiteY86" fmla="*/ 1866742 h 5743822"/>
                            <a:gd name="connsiteX87" fmla="*/ 6199100 w 7574280"/>
                            <a:gd name="connsiteY87" fmla="*/ 2886271 h 5743822"/>
                            <a:gd name="connsiteX88" fmla="*/ 5975905 w 7574280"/>
                            <a:gd name="connsiteY88" fmla="*/ 3726308 h 5743822"/>
                            <a:gd name="connsiteX89" fmla="*/ 5932707 w 7574280"/>
                            <a:gd name="connsiteY89" fmla="*/ 4753013 h 5743822"/>
                            <a:gd name="connsiteX90" fmla="*/ 6004707 w 7574280"/>
                            <a:gd name="connsiteY90" fmla="*/ 4839170 h 5743822"/>
                            <a:gd name="connsiteX91" fmla="*/ 5767107 w 7574280"/>
                            <a:gd name="connsiteY91" fmla="*/ 4989949 h 5743822"/>
                            <a:gd name="connsiteX92" fmla="*/ 5846309 w 7574280"/>
                            <a:gd name="connsiteY92" fmla="*/ 5119185 h 5743822"/>
                            <a:gd name="connsiteX93" fmla="*/ 5680710 w 7574280"/>
                            <a:gd name="connsiteY93" fmla="*/ 5277134 h 5743822"/>
                            <a:gd name="connsiteX94" fmla="*/ 5695108 w 7574280"/>
                            <a:gd name="connsiteY94" fmla="*/ 5334578 h 5743822"/>
                            <a:gd name="connsiteX95" fmla="*/ 5579909 w 7574280"/>
                            <a:gd name="connsiteY95" fmla="*/ 5348931 h 5743822"/>
                            <a:gd name="connsiteX96" fmla="*/ 5500714 w 7574280"/>
                            <a:gd name="connsiteY96" fmla="*/ 5478167 h 5743822"/>
                            <a:gd name="connsiteX97" fmla="*/ 5623108 w 7574280"/>
                            <a:gd name="connsiteY97" fmla="*/ 5083283 h 5743822"/>
                            <a:gd name="connsiteX98" fmla="*/ 5565512 w 7574280"/>
                            <a:gd name="connsiteY98" fmla="*/ 4709934 h 5743822"/>
                            <a:gd name="connsiteX99" fmla="*/ 5515111 w 7574280"/>
                            <a:gd name="connsiteY99" fmla="*/ 4774549 h 5743822"/>
                            <a:gd name="connsiteX100" fmla="*/ 5587111 w 7574280"/>
                            <a:gd name="connsiteY100" fmla="*/ 5119185 h 5743822"/>
                            <a:gd name="connsiteX101" fmla="*/ 4823927 w 7574280"/>
                            <a:gd name="connsiteY101" fmla="*/ 4659679 h 5743822"/>
                            <a:gd name="connsiteX102" fmla="*/ 4780722 w 7574280"/>
                            <a:gd name="connsiteY102" fmla="*/ 4573515 h 5743822"/>
                            <a:gd name="connsiteX103" fmla="*/ 4543129 w 7574280"/>
                            <a:gd name="connsiteY103" fmla="*/ 4480182 h 5743822"/>
                            <a:gd name="connsiteX104" fmla="*/ 4478331 w 7574280"/>
                            <a:gd name="connsiteY104" fmla="*/ 4343763 h 5743822"/>
                            <a:gd name="connsiteX105" fmla="*/ 4471129 w 7574280"/>
                            <a:gd name="connsiteY105" fmla="*/ 4070931 h 5743822"/>
                            <a:gd name="connsiteX106" fmla="*/ 4298335 w 7574280"/>
                            <a:gd name="connsiteY106" fmla="*/ 3999133 h 5743822"/>
                            <a:gd name="connsiteX107" fmla="*/ 4219133 w 7574280"/>
                            <a:gd name="connsiteY107" fmla="*/ 3841184 h 5743822"/>
                            <a:gd name="connsiteX108" fmla="*/ 0 w 7574280"/>
                            <a:gd name="connsiteY108" fmla="*/ 3676046 h 5743822"/>
                            <a:gd name="connsiteX109" fmla="*/ 21600 w 7574280"/>
                            <a:gd name="connsiteY109" fmla="*/ 3338593 h 5743822"/>
                            <a:gd name="connsiteX110" fmla="*/ 626390 w 7574280"/>
                            <a:gd name="connsiteY110" fmla="*/ 2979605 h 5743822"/>
                            <a:gd name="connsiteX111" fmla="*/ 741591 w 7574280"/>
                            <a:gd name="connsiteY111" fmla="*/ 2807290 h 5743822"/>
                            <a:gd name="connsiteX112" fmla="*/ 892787 w 7574280"/>
                            <a:gd name="connsiteY112" fmla="*/ 2728315 h 5743822"/>
                            <a:gd name="connsiteX113" fmla="*/ 856784 w 7574280"/>
                            <a:gd name="connsiteY113" fmla="*/ 2477027 h 5743822"/>
                            <a:gd name="connsiteX114" fmla="*/ 907184 w 7574280"/>
                            <a:gd name="connsiteY114" fmla="*/ 2383686 h 5743822"/>
                            <a:gd name="connsiteX115" fmla="*/ 741591 w 7574280"/>
                            <a:gd name="connsiteY115" fmla="*/ 2311888 h 5743822"/>
                            <a:gd name="connsiteX116" fmla="*/ 748787 w 7574280"/>
                            <a:gd name="connsiteY116" fmla="*/ 2082135 h 5743822"/>
                            <a:gd name="connsiteX117" fmla="*/ 1411177 w 7574280"/>
                            <a:gd name="connsiteY117" fmla="*/ 1967259 h 5743822"/>
                            <a:gd name="connsiteX118" fmla="*/ 1994371 w 7574280"/>
                            <a:gd name="connsiteY118" fmla="*/ 2053417 h 5743822"/>
                            <a:gd name="connsiteX119" fmla="*/ 2145566 w 7574280"/>
                            <a:gd name="connsiteY119" fmla="*/ 2182653 h 5743822"/>
                            <a:gd name="connsiteX120" fmla="*/ 2354364 w 7574280"/>
                            <a:gd name="connsiteY120" fmla="*/ 2132397 h 5743822"/>
                            <a:gd name="connsiteX121" fmla="*/ 2721559 w 7574280"/>
                            <a:gd name="connsiteY121" fmla="*/ 2211372 h 5743822"/>
                            <a:gd name="connsiteX122" fmla="*/ 2750354 w 7574280"/>
                            <a:gd name="connsiteY122" fmla="*/ 2139574 h 5743822"/>
                            <a:gd name="connsiteX123" fmla="*/ 2959151 w 7574280"/>
                            <a:gd name="connsiteY123" fmla="*/ 2103672 h 5743822"/>
                            <a:gd name="connsiteX124" fmla="*/ 3232747 w 7574280"/>
                            <a:gd name="connsiteY124" fmla="*/ 1866742 h 5743822"/>
                            <a:gd name="connsiteX125" fmla="*/ 3376747 w 7574280"/>
                            <a:gd name="connsiteY125" fmla="*/ 1881102 h 5743822"/>
                            <a:gd name="connsiteX126" fmla="*/ 3455942 w 7574280"/>
                            <a:gd name="connsiteY126" fmla="*/ 1794944 h 5743822"/>
                            <a:gd name="connsiteX127" fmla="*/ 3463144 w 7574280"/>
                            <a:gd name="connsiteY127" fmla="*/ 1701610 h 5743822"/>
                            <a:gd name="connsiteX128" fmla="*/ 3441545 w 7574280"/>
                            <a:gd name="connsiteY128" fmla="*/ 1723147 h 5743822"/>
                            <a:gd name="connsiteX129" fmla="*/ 3369545 w 7574280"/>
                            <a:gd name="connsiteY129" fmla="*/ 1457492 h 5743822"/>
                            <a:gd name="connsiteX130" fmla="*/ 3427147 w 7574280"/>
                            <a:gd name="connsiteY130" fmla="*/ 1392877 h 5743822"/>
                            <a:gd name="connsiteX131" fmla="*/ 3441545 w 7574280"/>
                            <a:gd name="connsiteY131" fmla="*/ 1457492 h 5743822"/>
                            <a:gd name="connsiteX132" fmla="*/ 3592746 w 7574280"/>
                            <a:gd name="connsiteY132" fmla="*/ 1263641 h 5743822"/>
                            <a:gd name="connsiteX133" fmla="*/ 3455942 w 7574280"/>
                            <a:gd name="connsiteY133" fmla="*/ 1292360 h 5743822"/>
                            <a:gd name="connsiteX134" fmla="*/ 3535144 w 7574280"/>
                            <a:gd name="connsiteY134" fmla="*/ 1199020 h 5743822"/>
                            <a:gd name="connsiteX135" fmla="*/ 3455942 w 7574280"/>
                            <a:gd name="connsiteY135" fmla="*/ 1163124 h 5743822"/>
                            <a:gd name="connsiteX136" fmla="*/ 3369545 w 7574280"/>
                            <a:gd name="connsiteY136" fmla="*/ 1220562 h 5743822"/>
                            <a:gd name="connsiteX137" fmla="*/ 3319151 w 7574280"/>
                            <a:gd name="connsiteY137" fmla="*/ 1098503 h 5743822"/>
                            <a:gd name="connsiteX138" fmla="*/ 3787140 w 7574280"/>
                            <a:gd name="connsiteY138" fmla="*/ 789776 h 5743822"/>
                            <a:gd name="connsiteX139" fmla="*/ 3931140 w 7574280"/>
                            <a:gd name="connsiteY139" fmla="*/ 524124 h 5743822"/>
                            <a:gd name="connsiteX140" fmla="*/ 4341534 w 7574280"/>
                            <a:gd name="connsiteY140" fmla="*/ 179494 h 5743822"/>
                            <a:gd name="connsiteX141" fmla="*/ 4708728 w 7574280"/>
                            <a:gd name="connsiteY141" fmla="*/ 0 h 574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74280" h="5743822">
                              <a:moveTo>
                                <a:pt x="5443112" y="5564331"/>
                              </a:moveTo>
                              <a:lnTo>
                                <a:pt x="5443112" y="5636129"/>
                              </a:lnTo>
                              <a:lnTo>
                                <a:pt x="5270317" y="5743822"/>
                              </a:lnTo>
                              <a:lnTo>
                                <a:pt x="5335115" y="5578690"/>
                              </a:lnTo>
                              <a:lnTo>
                                <a:pt x="5443112" y="5564331"/>
                              </a:lnTo>
                              <a:close/>
                              <a:moveTo>
                                <a:pt x="6249501" y="5528429"/>
                              </a:moveTo>
                              <a:lnTo>
                                <a:pt x="6091104" y="5585867"/>
                              </a:lnTo>
                              <a:lnTo>
                                <a:pt x="5932707" y="5600227"/>
                              </a:lnTo>
                              <a:lnTo>
                                <a:pt x="6155902" y="5549965"/>
                              </a:lnTo>
                              <a:lnTo>
                                <a:pt x="6249501" y="5528429"/>
                              </a:lnTo>
                              <a:close/>
                              <a:moveTo>
                                <a:pt x="6335885" y="5549965"/>
                              </a:moveTo>
                              <a:lnTo>
                                <a:pt x="6199100" y="5578690"/>
                              </a:lnTo>
                              <a:lnTo>
                                <a:pt x="6199100" y="5564331"/>
                              </a:lnTo>
                              <a:lnTo>
                                <a:pt x="6688721" y="5384833"/>
                              </a:lnTo>
                              <a:lnTo>
                                <a:pt x="6335885" y="5549965"/>
                              </a:lnTo>
                              <a:close/>
                              <a:moveTo>
                                <a:pt x="7192663" y="4918151"/>
                              </a:moveTo>
                              <a:lnTo>
                                <a:pt x="6832695" y="5219695"/>
                              </a:lnTo>
                              <a:lnTo>
                                <a:pt x="6998319" y="5219695"/>
                              </a:lnTo>
                              <a:lnTo>
                                <a:pt x="7127903" y="5054564"/>
                              </a:lnTo>
                              <a:lnTo>
                                <a:pt x="7257486" y="5061740"/>
                              </a:lnTo>
                              <a:lnTo>
                                <a:pt x="7264682" y="5011485"/>
                              </a:lnTo>
                              <a:lnTo>
                                <a:pt x="7329505" y="5083283"/>
                              </a:lnTo>
                              <a:lnTo>
                                <a:pt x="7574280" y="4989949"/>
                              </a:lnTo>
                              <a:lnTo>
                                <a:pt x="6739089" y="5384833"/>
                              </a:lnTo>
                              <a:lnTo>
                                <a:pt x="6825500" y="5334578"/>
                              </a:lnTo>
                              <a:lnTo>
                                <a:pt x="5781511" y="5600227"/>
                              </a:lnTo>
                              <a:lnTo>
                                <a:pt x="5911107" y="5628946"/>
                              </a:lnTo>
                              <a:lnTo>
                                <a:pt x="5579909" y="5672025"/>
                              </a:lnTo>
                              <a:lnTo>
                                <a:pt x="5745508" y="5600227"/>
                              </a:lnTo>
                              <a:lnTo>
                                <a:pt x="5673509" y="5549965"/>
                              </a:lnTo>
                              <a:lnTo>
                                <a:pt x="5601509" y="5578690"/>
                              </a:lnTo>
                              <a:lnTo>
                                <a:pt x="5623108" y="5628946"/>
                              </a:lnTo>
                              <a:lnTo>
                                <a:pt x="5500714" y="5657665"/>
                              </a:lnTo>
                              <a:lnTo>
                                <a:pt x="5464711" y="5564331"/>
                              </a:lnTo>
                              <a:lnTo>
                                <a:pt x="5579909" y="5399193"/>
                              </a:lnTo>
                              <a:lnTo>
                                <a:pt x="5745508" y="5384833"/>
                              </a:lnTo>
                              <a:lnTo>
                                <a:pt x="5745508" y="5327395"/>
                              </a:lnTo>
                              <a:lnTo>
                                <a:pt x="5767107" y="5348931"/>
                              </a:lnTo>
                              <a:lnTo>
                                <a:pt x="5781511" y="5255597"/>
                              </a:lnTo>
                              <a:lnTo>
                                <a:pt x="5846309" y="5334578"/>
                              </a:lnTo>
                              <a:lnTo>
                                <a:pt x="5875104" y="5234061"/>
                              </a:lnTo>
                              <a:lnTo>
                                <a:pt x="6004707" y="5241238"/>
                              </a:lnTo>
                              <a:lnTo>
                                <a:pt x="6040703" y="5169440"/>
                              </a:lnTo>
                              <a:lnTo>
                                <a:pt x="6112703" y="5234061"/>
                              </a:lnTo>
                              <a:lnTo>
                                <a:pt x="6076706" y="5169440"/>
                              </a:lnTo>
                              <a:lnTo>
                                <a:pt x="6256703" y="5219695"/>
                              </a:lnTo>
                              <a:lnTo>
                                <a:pt x="6357472" y="5147898"/>
                              </a:lnTo>
                              <a:lnTo>
                                <a:pt x="6832695" y="5119185"/>
                              </a:lnTo>
                              <a:lnTo>
                                <a:pt x="7099057" y="4903791"/>
                              </a:lnTo>
                              <a:lnTo>
                                <a:pt x="7192663" y="4918151"/>
                              </a:lnTo>
                              <a:close/>
                              <a:moveTo>
                                <a:pt x="7423110" y="4753013"/>
                              </a:moveTo>
                              <a:lnTo>
                                <a:pt x="7401460" y="4738653"/>
                              </a:lnTo>
                              <a:lnTo>
                                <a:pt x="7487870" y="4702752"/>
                              </a:lnTo>
                              <a:lnTo>
                                <a:pt x="7437501" y="4753013"/>
                              </a:lnTo>
                              <a:lnTo>
                                <a:pt x="7423110" y="4753013"/>
                              </a:lnTo>
                              <a:close/>
                              <a:moveTo>
                                <a:pt x="892787" y="2405229"/>
                              </a:moveTo>
                              <a:lnTo>
                                <a:pt x="835184" y="2477027"/>
                              </a:lnTo>
                              <a:lnTo>
                                <a:pt x="791986" y="2441124"/>
                              </a:lnTo>
                              <a:lnTo>
                                <a:pt x="799188" y="2362144"/>
                              </a:lnTo>
                              <a:lnTo>
                                <a:pt x="892787" y="2405229"/>
                              </a:lnTo>
                              <a:close/>
                              <a:moveTo>
                                <a:pt x="3427147" y="1263641"/>
                              </a:moveTo>
                              <a:lnTo>
                                <a:pt x="3376747" y="1306720"/>
                              </a:lnTo>
                              <a:lnTo>
                                <a:pt x="3441545" y="1213386"/>
                              </a:lnTo>
                              <a:lnTo>
                                <a:pt x="3441545" y="1256458"/>
                              </a:lnTo>
                              <a:lnTo>
                                <a:pt x="3427147" y="1263641"/>
                              </a:lnTo>
                              <a:close/>
                              <a:moveTo>
                                <a:pt x="3571141" y="883116"/>
                              </a:moveTo>
                              <a:lnTo>
                                <a:pt x="3592746" y="897469"/>
                              </a:lnTo>
                              <a:lnTo>
                                <a:pt x="3506343" y="919012"/>
                              </a:lnTo>
                              <a:lnTo>
                                <a:pt x="3520746" y="897469"/>
                              </a:lnTo>
                              <a:lnTo>
                                <a:pt x="3571141" y="883116"/>
                              </a:lnTo>
                              <a:close/>
                              <a:moveTo>
                                <a:pt x="3722342" y="804135"/>
                              </a:moveTo>
                              <a:lnTo>
                                <a:pt x="3679144" y="840037"/>
                              </a:lnTo>
                              <a:lnTo>
                                <a:pt x="3621541" y="897469"/>
                              </a:lnTo>
                              <a:lnTo>
                                <a:pt x="3607144" y="840037"/>
                              </a:lnTo>
                              <a:lnTo>
                                <a:pt x="3722342" y="804135"/>
                              </a:lnTo>
                              <a:close/>
                              <a:moveTo>
                                <a:pt x="4708728" y="0"/>
                              </a:moveTo>
                              <a:lnTo>
                                <a:pt x="6076706" y="0"/>
                              </a:lnTo>
                              <a:lnTo>
                                <a:pt x="6076706" y="71798"/>
                              </a:lnTo>
                              <a:lnTo>
                                <a:pt x="6069504" y="502584"/>
                              </a:lnTo>
                              <a:lnTo>
                                <a:pt x="6141504" y="717978"/>
                              </a:lnTo>
                              <a:lnTo>
                                <a:pt x="6105501" y="983633"/>
                              </a:lnTo>
                              <a:lnTo>
                                <a:pt x="6004707" y="1213386"/>
                              </a:lnTo>
                              <a:lnTo>
                                <a:pt x="6076706" y="1565192"/>
                              </a:lnTo>
                              <a:lnTo>
                                <a:pt x="6026306" y="1787762"/>
                              </a:lnTo>
                              <a:lnTo>
                                <a:pt x="6040703" y="1838023"/>
                              </a:lnTo>
                              <a:lnTo>
                                <a:pt x="6141504" y="1773408"/>
                              </a:lnTo>
                              <a:lnTo>
                                <a:pt x="6177501" y="1866742"/>
                              </a:lnTo>
                              <a:lnTo>
                                <a:pt x="6199100" y="2886271"/>
                              </a:lnTo>
                              <a:lnTo>
                                <a:pt x="5975905" y="3726308"/>
                              </a:lnTo>
                              <a:lnTo>
                                <a:pt x="5932707" y="4753013"/>
                              </a:lnTo>
                              <a:lnTo>
                                <a:pt x="6004707" y="4839170"/>
                              </a:lnTo>
                              <a:lnTo>
                                <a:pt x="5767107" y="4989949"/>
                              </a:lnTo>
                              <a:lnTo>
                                <a:pt x="5846309" y="5119185"/>
                              </a:lnTo>
                              <a:lnTo>
                                <a:pt x="5680710" y="5277134"/>
                              </a:lnTo>
                              <a:lnTo>
                                <a:pt x="5695108" y="5334578"/>
                              </a:lnTo>
                              <a:lnTo>
                                <a:pt x="5579909" y="5348931"/>
                              </a:lnTo>
                              <a:lnTo>
                                <a:pt x="5500714" y="5478167"/>
                              </a:lnTo>
                              <a:lnTo>
                                <a:pt x="5623108" y="5083283"/>
                              </a:lnTo>
                              <a:lnTo>
                                <a:pt x="5565512" y="4709934"/>
                              </a:lnTo>
                              <a:lnTo>
                                <a:pt x="5515111" y="4774549"/>
                              </a:lnTo>
                              <a:lnTo>
                                <a:pt x="5587111" y="5119185"/>
                              </a:lnTo>
                              <a:lnTo>
                                <a:pt x="4823927" y="4659679"/>
                              </a:lnTo>
                              <a:lnTo>
                                <a:pt x="4780722" y="4573515"/>
                              </a:lnTo>
                              <a:lnTo>
                                <a:pt x="4543129" y="4480182"/>
                              </a:lnTo>
                              <a:lnTo>
                                <a:pt x="4478331" y="4343763"/>
                              </a:lnTo>
                              <a:lnTo>
                                <a:pt x="4471129" y="4070931"/>
                              </a:lnTo>
                              <a:lnTo>
                                <a:pt x="4298335" y="3999133"/>
                              </a:lnTo>
                              <a:lnTo>
                                <a:pt x="4219133" y="3841184"/>
                              </a:lnTo>
                              <a:lnTo>
                                <a:pt x="0" y="3676046"/>
                              </a:lnTo>
                              <a:lnTo>
                                <a:pt x="21600" y="3338593"/>
                              </a:lnTo>
                              <a:lnTo>
                                <a:pt x="626390" y="2979605"/>
                              </a:lnTo>
                              <a:lnTo>
                                <a:pt x="741591" y="2807290"/>
                              </a:lnTo>
                              <a:lnTo>
                                <a:pt x="892787" y="2728315"/>
                              </a:lnTo>
                              <a:lnTo>
                                <a:pt x="856784" y="2477027"/>
                              </a:lnTo>
                              <a:lnTo>
                                <a:pt x="907184" y="2383686"/>
                              </a:lnTo>
                              <a:lnTo>
                                <a:pt x="741591" y="2311888"/>
                              </a:lnTo>
                              <a:lnTo>
                                <a:pt x="748787" y="2082135"/>
                              </a:lnTo>
                              <a:lnTo>
                                <a:pt x="1411177" y="1967259"/>
                              </a:lnTo>
                              <a:lnTo>
                                <a:pt x="1994371" y="2053417"/>
                              </a:lnTo>
                              <a:lnTo>
                                <a:pt x="2145566" y="2182653"/>
                              </a:lnTo>
                              <a:lnTo>
                                <a:pt x="2354364" y="2132397"/>
                              </a:lnTo>
                              <a:lnTo>
                                <a:pt x="2721559" y="2211372"/>
                              </a:lnTo>
                              <a:lnTo>
                                <a:pt x="2750354" y="2139574"/>
                              </a:lnTo>
                              <a:lnTo>
                                <a:pt x="2959151" y="2103672"/>
                              </a:lnTo>
                              <a:lnTo>
                                <a:pt x="3232747" y="1866742"/>
                              </a:lnTo>
                              <a:lnTo>
                                <a:pt x="3376747" y="1881102"/>
                              </a:lnTo>
                              <a:lnTo>
                                <a:pt x="3455942" y="1794944"/>
                              </a:lnTo>
                              <a:lnTo>
                                <a:pt x="3463144" y="1701610"/>
                              </a:lnTo>
                              <a:lnTo>
                                <a:pt x="3441545" y="1723147"/>
                              </a:lnTo>
                              <a:lnTo>
                                <a:pt x="3369545" y="1457492"/>
                              </a:lnTo>
                              <a:lnTo>
                                <a:pt x="3427147" y="1392877"/>
                              </a:lnTo>
                              <a:lnTo>
                                <a:pt x="3441545" y="1457492"/>
                              </a:lnTo>
                              <a:lnTo>
                                <a:pt x="3592746" y="1263641"/>
                              </a:lnTo>
                              <a:lnTo>
                                <a:pt x="3455942" y="1292360"/>
                              </a:lnTo>
                              <a:lnTo>
                                <a:pt x="3535144" y="1199020"/>
                              </a:lnTo>
                              <a:lnTo>
                                <a:pt x="3455942" y="1163124"/>
                              </a:lnTo>
                              <a:lnTo>
                                <a:pt x="3369545" y="1220562"/>
                              </a:lnTo>
                              <a:lnTo>
                                <a:pt x="3319151" y="1098503"/>
                              </a:lnTo>
                              <a:lnTo>
                                <a:pt x="3787140" y="789776"/>
                              </a:lnTo>
                              <a:lnTo>
                                <a:pt x="3931140" y="524124"/>
                              </a:lnTo>
                              <a:lnTo>
                                <a:pt x="4341534" y="179494"/>
                              </a:lnTo>
                              <a:lnTo>
                                <a:pt x="4708728" y="0"/>
                              </a:lnTo>
                              <a:close/>
                            </a:path>
                          </a:pathLst>
                        </a:custGeom>
                        <ask:type>
                          <ask:lineSketchScribble/>
                        </ask:type>
                      </ask:lineSketchStyleProps>
                    </a:ext>
                  </a:extLst>
                </a:ln>
              </p:spPr>
              <p:txBody>
                <a:bodyPr rtlCol="0" anchor="ctr"/>
                <a:lstStyle/>
                <a:p>
                  <a:endParaRPr lang="en-US" dirty="0"/>
                </a:p>
              </p:txBody>
            </p:sp>
          </p:grpSp>
          <p:grpSp>
            <p:nvGrpSpPr>
              <p:cNvPr id="16" name="Group 15">
                <a:extLst>
                  <a:ext uri="{FF2B5EF4-FFF2-40B4-BE49-F238E27FC236}">
                    <a16:creationId xmlns:a16="http://schemas.microsoft.com/office/drawing/2014/main" id="{32E52A46-D2A3-CAFA-6259-36DB68B3BDC2}"/>
                  </a:ext>
                </a:extLst>
              </p:cNvPr>
              <p:cNvGrpSpPr/>
              <p:nvPr/>
            </p:nvGrpSpPr>
            <p:grpSpPr>
              <a:xfrm>
                <a:off x="7366876" y="2898660"/>
                <a:ext cx="378989" cy="291299"/>
                <a:chOff x="4265109" y="2679976"/>
                <a:chExt cx="307140" cy="236073"/>
              </a:xfrm>
            </p:grpSpPr>
            <p:sp>
              <p:nvSpPr>
                <p:cNvPr id="23" name="Teardrop 22">
                  <a:extLst>
                    <a:ext uri="{FF2B5EF4-FFF2-40B4-BE49-F238E27FC236}">
                      <a16:creationId xmlns:a16="http://schemas.microsoft.com/office/drawing/2014/main" id="{AA10BD09-C6BF-687D-D531-189781B55CB1}"/>
                    </a:ext>
                  </a:extLst>
                </p:cNvPr>
                <p:cNvSpPr/>
                <p:nvPr/>
              </p:nvSpPr>
              <p:spPr>
                <a:xfrm rot="8100000" flipH="1">
                  <a:off x="4348111" y="2698207"/>
                  <a:ext cx="189201" cy="177184"/>
                </a:xfrm>
                <a:prstGeom prst="teardrop">
                  <a:avLst/>
                </a:prstGeom>
                <a:solidFill>
                  <a:srgbClr val="FFF580"/>
                </a:solidFill>
                <a:ln>
                  <a:solidFill>
                    <a:srgbClr val="1CBA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a:latin typeface="Lato" panose="020F0502020204030203" pitchFamily="34" charset="0"/>
                    <a:cs typeface="Lato" panose="020F0502020204030203" pitchFamily="34" charset="0"/>
                  </a:endParaRPr>
                </a:p>
              </p:txBody>
            </p:sp>
            <p:sp>
              <p:nvSpPr>
                <p:cNvPr id="24" name="TextBox 23">
                  <a:extLst>
                    <a:ext uri="{FF2B5EF4-FFF2-40B4-BE49-F238E27FC236}">
                      <a16:creationId xmlns:a16="http://schemas.microsoft.com/office/drawing/2014/main" id="{CCDCB9B0-9F49-CBA1-41A7-C90D8F478E77}"/>
                    </a:ext>
                  </a:extLst>
                </p:cNvPr>
                <p:cNvSpPr txBox="1"/>
                <p:nvPr/>
              </p:nvSpPr>
              <p:spPr>
                <a:xfrm>
                  <a:off x="4265109" y="2679976"/>
                  <a:ext cx="307140" cy="236073"/>
                </a:xfrm>
                <a:prstGeom prst="rect">
                  <a:avLst/>
                </a:prstGeom>
                <a:noFill/>
              </p:spPr>
              <p:txBody>
                <a:bodyPr wrap="square" anchor="ctr">
                  <a:spAutoFit/>
                </a:bodyPr>
                <a:lstStyle/>
                <a:p>
                  <a:pPr algn="ctr">
                    <a:lnSpc>
                      <a:spcPct val="120000"/>
                    </a:lnSpc>
                    <a:buClr>
                      <a:srgbClr val="FF6699"/>
                    </a:buClr>
                  </a:pPr>
                  <a:r>
                    <a:rPr lang="en-US" sz="1200" b="1" dirty="0">
                      <a:solidFill>
                        <a:srgbClr val="1CBAC8"/>
                      </a:solidFill>
                      <a:latin typeface="Lato" panose="020F0502020204030203" pitchFamily="34" charset="0"/>
                      <a:cs typeface="Lato" panose="020F0502020204030203" pitchFamily="34" charset="0"/>
                    </a:rPr>
                    <a:t>1</a:t>
                  </a:r>
                </a:p>
              </p:txBody>
            </p:sp>
          </p:grpSp>
          <p:sp>
            <p:nvSpPr>
              <p:cNvPr id="21" name="Teardrop 20">
                <a:extLst>
                  <a:ext uri="{FF2B5EF4-FFF2-40B4-BE49-F238E27FC236}">
                    <a16:creationId xmlns:a16="http://schemas.microsoft.com/office/drawing/2014/main" id="{72A473EF-7B24-D853-7436-B8E58F49A6EC}"/>
                  </a:ext>
                </a:extLst>
              </p:cNvPr>
              <p:cNvSpPr/>
              <p:nvPr/>
            </p:nvSpPr>
            <p:spPr>
              <a:xfrm rot="8100000">
                <a:off x="7829959" y="2963692"/>
                <a:ext cx="233784" cy="233784"/>
              </a:xfrm>
              <a:prstGeom prst="teardrop">
                <a:avLst/>
              </a:prstGeom>
              <a:solidFill>
                <a:srgbClr val="FFF580"/>
              </a:solidFill>
              <a:ln>
                <a:solidFill>
                  <a:srgbClr val="1CBA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a:latin typeface="Lato" panose="020F0502020204030203" pitchFamily="34" charset="0"/>
                  <a:cs typeface="Lato" panose="020F0502020204030203" pitchFamily="34" charset="0"/>
                </a:endParaRPr>
              </a:p>
            </p:txBody>
          </p:sp>
          <p:sp>
            <p:nvSpPr>
              <p:cNvPr id="22" name="TextBox 21">
                <a:extLst>
                  <a:ext uri="{FF2B5EF4-FFF2-40B4-BE49-F238E27FC236}">
                    <a16:creationId xmlns:a16="http://schemas.microsoft.com/office/drawing/2014/main" id="{667685EA-D260-89E8-D52A-EC7818E7E1FA}"/>
                  </a:ext>
                </a:extLst>
              </p:cNvPr>
              <p:cNvSpPr txBox="1"/>
              <p:nvPr/>
            </p:nvSpPr>
            <p:spPr>
              <a:xfrm>
                <a:off x="7805174" y="2905291"/>
                <a:ext cx="306043" cy="291298"/>
              </a:xfrm>
              <a:prstGeom prst="rect">
                <a:avLst/>
              </a:prstGeom>
              <a:noFill/>
            </p:spPr>
            <p:txBody>
              <a:bodyPr wrap="square" anchor="ctr">
                <a:spAutoFit/>
              </a:bodyPr>
              <a:lstStyle/>
              <a:p>
                <a:pPr algn="ctr">
                  <a:lnSpc>
                    <a:spcPct val="120000"/>
                  </a:lnSpc>
                  <a:buClr>
                    <a:srgbClr val="FF6699"/>
                  </a:buClr>
                </a:pPr>
                <a:r>
                  <a:rPr lang="en-US" sz="1200" b="1" dirty="0">
                    <a:solidFill>
                      <a:srgbClr val="1CBAC8"/>
                    </a:solidFill>
                    <a:latin typeface="Lato" panose="020F0502020204030203" pitchFamily="34" charset="0"/>
                    <a:cs typeface="Lato" panose="020F0502020204030203" pitchFamily="34" charset="0"/>
                  </a:rPr>
                  <a:t>3</a:t>
                </a:r>
              </a:p>
            </p:txBody>
          </p:sp>
          <p:grpSp>
            <p:nvGrpSpPr>
              <p:cNvPr id="18" name="Group 17">
                <a:extLst>
                  <a:ext uri="{FF2B5EF4-FFF2-40B4-BE49-F238E27FC236}">
                    <a16:creationId xmlns:a16="http://schemas.microsoft.com/office/drawing/2014/main" id="{3755CEA1-8362-6C6B-F6E3-7480ACE397E7}"/>
                  </a:ext>
                </a:extLst>
              </p:cNvPr>
              <p:cNvGrpSpPr/>
              <p:nvPr/>
            </p:nvGrpSpPr>
            <p:grpSpPr>
              <a:xfrm>
                <a:off x="8315221" y="2908015"/>
                <a:ext cx="328744" cy="288540"/>
                <a:chOff x="5525460" y="2762391"/>
                <a:chExt cx="266420" cy="233838"/>
              </a:xfrm>
            </p:grpSpPr>
            <p:sp>
              <p:nvSpPr>
                <p:cNvPr id="19" name="Teardrop 18">
                  <a:extLst>
                    <a:ext uri="{FF2B5EF4-FFF2-40B4-BE49-F238E27FC236}">
                      <a16:creationId xmlns:a16="http://schemas.microsoft.com/office/drawing/2014/main" id="{9A155790-017B-A69C-0D7E-10B01851443D}"/>
                    </a:ext>
                  </a:extLst>
                </p:cNvPr>
                <p:cNvSpPr/>
                <p:nvPr/>
              </p:nvSpPr>
              <p:spPr>
                <a:xfrm rot="8100000">
                  <a:off x="5553825" y="2771682"/>
                  <a:ext cx="189463" cy="189463"/>
                </a:xfrm>
                <a:prstGeom prst="teardrop">
                  <a:avLst/>
                </a:prstGeom>
                <a:solidFill>
                  <a:srgbClr val="FFF580"/>
                </a:solidFill>
                <a:ln>
                  <a:solidFill>
                    <a:srgbClr val="1CBA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a:latin typeface="Lato" panose="020F0502020204030203" pitchFamily="34" charset="0"/>
                    <a:cs typeface="Lato" panose="020F0502020204030203" pitchFamily="34" charset="0"/>
                  </a:endParaRPr>
                </a:p>
              </p:txBody>
            </p:sp>
            <p:sp>
              <p:nvSpPr>
                <p:cNvPr id="20" name="TextBox 19">
                  <a:extLst>
                    <a:ext uri="{FF2B5EF4-FFF2-40B4-BE49-F238E27FC236}">
                      <a16:creationId xmlns:a16="http://schemas.microsoft.com/office/drawing/2014/main" id="{0BF1DB60-2D12-2294-4022-39CA6ACFD395}"/>
                    </a:ext>
                  </a:extLst>
                </p:cNvPr>
                <p:cNvSpPr txBox="1"/>
                <p:nvPr/>
              </p:nvSpPr>
              <p:spPr>
                <a:xfrm>
                  <a:off x="5525460" y="2762391"/>
                  <a:ext cx="266420" cy="233838"/>
                </a:xfrm>
                <a:prstGeom prst="rect">
                  <a:avLst/>
                </a:prstGeom>
                <a:noFill/>
              </p:spPr>
              <p:txBody>
                <a:bodyPr wrap="square" anchor="ctr">
                  <a:spAutoFit/>
                </a:bodyPr>
                <a:lstStyle/>
                <a:p>
                  <a:pPr algn="ctr">
                    <a:lnSpc>
                      <a:spcPct val="120000"/>
                    </a:lnSpc>
                    <a:buClr>
                      <a:srgbClr val="FF6699"/>
                    </a:buClr>
                  </a:pPr>
                  <a:r>
                    <a:rPr lang="en-US" sz="1200" b="1" dirty="0">
                      <a:solidFill>
                        <a:srgbClr val="1CBAC8"/>
                      </a:solidFill>
                      <a:latin typeface="Lato" panose="020F0502020204030203" pitchFamily="34" charset="0"/>
                      <a:cs typeface="Lato" panose="020F0502020204030203" pitchFamily="34" charset="0"/>
                    </a:rPr>
                    <a:t>2</a:t>
                  </a:r>
                </a:p>
              </p:txBody>
            </p:sp>
          </p:grpSp>
          <p:sp>
            <p:nvSpPr>
              <p:cNvPr id="11" name="Teardrop 10">
                <a:extLst>
                  <a:ext uri="{FF2B5EF4-FFF2-40B4-BE49-F238E27FC236}">
                    <a16:creationId xmlns:a16="http://schemas.microsoft.com/office/drawing/2014/main" id="{9748A130-5FF8-2742-8AE5-8614CCB4CD3E}"/>
                  </a:ext>
                </a:extLst>
              </p:cNvPr>
              <p:cNvSpPr/>
              <p:nvPr/>
            </p:nvSpPr>
            <p:spPr>
              <a:xfrm rot="8100000">
                <a:off x="8430079" y="3221120"/>
                <a:ext cx="233784" cy="233784"/>
              </a:xfrm>
              <a:prstGeom prst="teardrop">
                <a:avLst/>
              </a:prstGeom>
              <a:solidFill>
                <a:srgbClr val="FFF580"/>
              </a:solidFill>
              <a:ln>
                <a:solidFill>
                  <a:srgbClr val="1CBA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a:latin typeface="Lato" panose="020F0502020204030203" pitchFamily="34" charset="0"/>
                  <a:cs typeface="Lato" panose="020F0502020204030203" pitchFamily="34" charset="0"/>
                </a:endParaRPr>
              </a:p>
            </p:txBody>
          </p:sp>
          <p:sp>
            <p:nvSpPr>
              <p:cNvPr id="25" name="TextBox 24">
                <a:extLst>
                  <a:ext uri="{FF2B5EF4-FFF2-40B4-BE49-F238E27FC236}">
                    <a16:creationId xmlns:a16="http://schemas.microsoft.com/office/drawing/2014/main" id="{60A59427-51C3-034D-C1BD-C982ED95F972}"/>
                  </a:ext>
                </a:extLst>
              </p:cNvPr>
              <p:cNvSpPr txBox="1"/>
              <p:nvPr/>
            </p:nvSpPr>
            <p:spPr>
              <a:xfrm>
                <a:off x="8391635" y="3177938"/>
                <a:ext cx="328744" cy="288540"/>
              </a:xfrm>
              <a:prstGeom prst="rect">
                <a:avLst/>
              </a:prstGeom>
              <a:noFill/>
            </p:spPr>
            <p:txBody>
              <a:bodyPr wrap="square" anchor="ctr">
                <a:spAutoFit/>
              </a:bodyPr>
              <a:lstStyle/>
              <a:p>
                <a:pPr algn="ctr">
                  <a:lnSpc>
                    <a:spcPct val="120000"/>
                  </a:lnSpc>
                  <a:buClr>
                    <a:srgbClr val="FF6699"/>
                  </a:buClr>
                </a:pPr>
                <a:r>
                  <a:rPr lang="en-US" sz="1200" b="1" dirty="0">
                    <a:solidFill>
                      <a:srgbClr val="1CBAC8"/>
                    </a:solidFill>
                    <a:latin typeface="Lato" panose="020F0502020204030203" pitchFamily="34" charset="0"/>
                    <a:cs typeface="Lato" panose="020F0502020204030203" pitchFamily="34" charset="0"/>
                  </a:rPr>
                  <a:t>4</a:t>
                </a:r>
              </a:p>
            </p:txBody>
          </p:sp>
          <p:sp>
            <p:nvSpPr>
              <p:cNvPr id="15" name="Teardrop 14">
                <a:extLst>
                  <a:ext uri="{FF2B5EF4-FFF2-40B4-BE49-F238E27FC236}">
                    <a16:creationId xmlns:a16="http://schemas.microsoft.com/office/drawing/2014/main" id="{19AC0D2A-2180-E487-7B29-187FB9291FB7}"/>
                  </a:ext>
                </a:extLst>
              </p:cNvPr>
              <p:cNvSpPr/>
              <p:nvPr/>
            </p:nvSpPr>
            <p:spPr>
              <a:xfrm rot="8100000">
                <a:off x="8047737" y="3117765"/>
                <a:ext cx="233784" cy="233784"/>
              </a:xfrm>
              <a:prstGeom prst="teardrop">
                <a:avLst/>
              </a:prstGeom>
              <a:solidFill>
                <a:srgbClr val="FFF580"/>
              </a:solidFill>
              <a:ln>
                <a:solidFill>
                  <a:srgbClr val="1CBA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a:latin typeface="Lato" panose="020F0502020204030203" pitchFamily="34" charset="0"/>
                  <a:cs typeface="Lato" panose="020F0502020204030203" pitchFamily="34" charset="0"/>
                </a:endParaRPr>
              </a:p>
            </p:txBody>
          </p:sp>
          <p:sp>
            <p:nvSpPr>
              <p:cNvPr id="17" name="TextBox 16">
                <a:extLst>
                  <a:ext uri="{FF2B5EF4-FFF2-40B4-BE49-F238E27FC236}">
                    <a16:creationId xmlns:a16="http://schemas.microsoft.com/office/drawing/2014/main" id="{5A8485BC-957B-FBE2-496D-4E56422621A7}"/>
                  </a:ext>
                </a:extLst>
              </p:cNvPr>
              <p:cNvSpPr txBox="1"/>
              <p:nvPr/>
            </p:nvSpPr>
            <p:spPr>
              <a:xfrm>
                <a:off x="8025529" y="3103543"/>
                <a:ext cx="330621" cy="291298"/>
              </a:xfrm>
              <a:prstGeom prst="rect">
                <a:avLst/>
              </a:prstGeom>
              <a:noFill/>
            </p:spPr>
            <p:txBody>
              <a:bodyPr wrap="square" anchor="ctr">
                <a:spAutoFit/>
              </a:bodyPr>
              <a:lstStyle/>
              <a:p>
                <a:pPr algn="ctr">
                  <a:lnSpc>
                    <a:spcPct val="120000"/>
                  </a:lnSpc>
                  <a:buClr>
                    <a:srgbClr val="FF6699"/>
                  </a:buClr>
                </a:pPr>
                <a:r>
                  <a:rPr lang="en-US" sz="1200" b="1" dirty="0">
                    <a:solidFill>
                      <a:srgbClr val="1CBAC8"/>
                    </a:solidFill>
                    <a:latin typeface="Lato" panose="020F0502020204030203" pitchFamily="34" charset="0"/>
                    <a:cs typeface="Lato" panose="020F0502020204030203" pitchFamily="34" charset="0"/>
                  </a:rPr>
                  <a:t>5</a:t>
                </a:r>
              </a:p>
            </p:txBody>
          </p:sp>
        </p:grpSp>
      </p:grpSp>
      <p:grpSp>
        <p:nvGrpSpPr>
          <p:cNvPr id="26" name="Group 25">
            <a:extLst>
              <a:ext uri="{FF2B5EF4-FFF2-40B4-BE49-F238E27FC236}">
                <a16:creationId xmlns:a16="http://schemas.microsoft.com/office/drawing/2014/main" id="{F7141883-52D8-0060-A515-B1F8F8D10B26}"/>
              </a:ext>
            </a:extLst>
          </p:cNvPr>
          <p:cNvGrpSpPr/>
          <p:nvPr/>
        </p:nvGrpSpPr>
        <p:grpSpPr>
          <a:xfrm>
            <a:off x="457198" y="3853155"/>
            <a:ext cx="4395044" cy="2216461"/>
            <a:chOff x="457198" y="3853155"/>
            <a:chExt cx="4395044" cy="2216461"/>
          </a:xfrm>
        </p:grpSpPr>
        <p:grpSp>
          <p:nvGrpSpPr>
            <p:cNvPr id="7" name="Group 6">
              <a:extLst>
                <a:ext uri="{FF2B5EF4-FFF2-40B4-BE49-F238E27FC236}">
                  <a16:creationId xmlns:a16="http://schemas.microsoft.com/office/drawing/2014/main" id="{3E150F12-7026-73D2-A708-EBBB7A0753E7}"/>
                </a:ext>
              </a:extLst>
            </p:cNvPr>
            <p:cNvGrpSpPr/>
            <p:nvPr/>
          </p:nvGrpSpPr>
          <p:grpSpPr>
            <a:xfrm>
              <a:off x="457198" y="3853155"/>
              <a:ext cx="2295302" cy="1008418"/>
              <a:chOff x="457198" y="4100277"/>
              <a:chExt cx="2295302" cy="1008418"/>
            </a:xfrm>
          </p:grpSpPr>
          <p:sp>
            <p:nvSpPr>
              <p:cNvPr id="5" name="TextBox 4">
                <a:extLst>
                  <a:ext uri="{FF2B5EF4-FFF2-40B4-BE49-F238E27FC236}">
                    <a16:creationId xmlns:a16="http://schemas.microsoft.com/office/drawing/2014/main" id="{64DE910B-50E9-1F03-D717-8F05DFD687E5}"/>
                  </a:ext>
                </a:extLst>
              </p:cNvPr>
              <p:cNvSpPr txBox="1"/>
              <p:nvPr/>
            </p:nvSpPr>
            <p:spPr>
              <a:xfrm>
                <a:off x="457199" y="4100277"/>
                <a:ext cx="1828800" cy="324448"/>
              </a:xfrm>
              <a:prstGeom prst="rect">
                <a:avLst/>
              </a:prstGeom>
              <a:noFill/>
            </p:spPr>
            <p:txBody>
              <a:bodyPr wrap="square"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400" dirty="0">
                    <a:solidFill>
                      <a:srgbClr val="666666"/>
                    </a:solidFill>
                    <a:latin typeface="Lato" panose="020F0502020204030203" pitchFamily="34" charset="0"/>
                    <a:ea typeface="Tahoma" panose="020B0604030504040204" pitchFamily="34" charset="0"/>
                    <a:cs typeface="Lato" panose="020F0502020204030203" pitchFamily="34" charset="0"/>
                  </a:rPr>
                  <a:t>Grants To-Date</a:t>
                </a:r>
              </a:p>
            </p:txBody>
          </p:sp>
          <p:sp>
            <p:nvSpPr>
              <p:cNvPr id="6" name="TextBox 5">
                <a:extLst>
                  <a:ext uri="{FF2B5EF4-FFF2-40B4-BE49-F238E27FC236}">
                    <a16:creationId xmlns:a16="http://schemas.microsoft.com/office/drawing/2014/main" id="{61A9F91B-1948-B025-855F-05142DCFA860}"/>
                  </a:ext>
                </a:extLst>
              </p:cNvPr>
              <p:cNvSpPr txBox="1"/>
              <p:nvPr/>
            </p:nvSpPr>
            <p:spPr>
              <a:xfrm>
                <a:off x="457198" y="4353104"/>
                <a:ext cx="2295302" cy="755591"/>
              </a:xfrm>
              <a:prstGeom prst="rect">
                <a:avLst/>
              </a:prstGeom>
              <a:noFill/>
            </p:spPr>
            <p:txBody>
              <a:bodyPr wrap="square"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4000" b="1" dirty="0">
                    <a:solidFill>
                      <a:srgbClr val="1CBAC8"/>
                    </a:solidFill>
                    <a:latin typeface="Lato" panose="020F0502020204030203" pitchFamily="34" charset="0"/>
                    <a:ea typeface="Tahoma" panose="020B0604030504040204" pitchFamily="34" charset="0"/>
                    <a:cs typeface="Lato" panose="020F0502020204030203" pitchFamily="34" charset="0"/>
                  </a:rPr>
                  <a:t>$1.09M+</a:t>
                </a:r>
              </a:p>
            </p:txBody>
          </p:sp>
        </p:grpSp>
        <p:grpSp>
          <p:nvGrpSpPr>
            <p:cNvPr id="9" name="Group 8">
              <a:extLst>
                <a:ext uri="{FF2B5EF4-FFF2-40B4-BE49-F238E27FC236}">
                  <a16:creationId xmlns:a16="http://schemas.microsoft.com/office/drawing/2014/main" id="{2F8F708C-E336-7903-C406-7DF600FC29D6}"/>
                </a:ext>
              </a:extLst>
            </p:cNvPr>
            <p:cNvGrpSpPr/>
            <p:nvPr/>
          </p:nvGrpSpPr>
          <p:grpSpPr>
            <a:xfrm>
              <a:off x="3023442" y="3854758"/>
              <a:ext cx="1828800" cy="1002197"/>
              <a:chOff x="3023442" y="4101880"/>
              <a:chExt cx="1828800" cy="1002197"/>
            </a:xfrm>
          </p:grpSpPr>
          <p:sp>
            <p:nvSpPr>
              <p:cNvPr id="55" name="TextBox 54">
                <a:extLst>
                  <a:ext uri="{FF2B5EF4-FFF2-40B4-BE49-F238E27FC236}">
                    <a16:creationId xmlns:a16="http://schemas.microsoft.com/office/drawing/2014/main" id="{66C5AD56-E535-5356-3FF2-F391F2A182AE}"/>
                  </a:ext>
                </a:extLst>
              </p:cNvPr>
              <p:cNvSpPr txBox="1"/>
              <p:nvPr/>
            </p:nvSpPr>
            <p:spPr>
              <a:xfrm>
                <a:off x="3023442" y="4101880"/>
                <a:ext cx="1828800" cy="321242"/>
              </a:xfrm>
              <a:prstGeom prst="rect">
                <a:avLst/>
              </a:prstGeom>
              <a:noFill/>
            </p:spPr>
            <p:txBody>
              <a:bodyPr wrap="square"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400" dirty="0">
                    <a:solidFill>
                      <a:srgbClr val="666666"/>
                    </a:solidFill>
                    <a:latin typeface="Lato" panose="020F0502020204030203" pitchFamily="34" charset="0"/>
                    <a:ea typeface="Tahoma" panose="020B0604030504040204" pitchFamily="34" charset="0"/>
                    <a:cs typeface="Lato" panose="020F0502020204030203" pitchFamily="34" charset="0"/>
                  </a:rPr>
                  <a:t>Active Schools</a:t>
                </a:r>
              </a:p>
            </p:txBody>
          </p:sp>
          <p:sp>
            <p:nvSpPr>
              <p:cNvPr id="56" name="TextBox 55">
                <a:extLst>
                  <a:ext uri="{FF2B5EF4-FFF2-40B4-BE49-F238E27FC236}">
                    <a16:creationId xmlns:a16="http://schemas.microsoft.com/office/drawing/2014/main" id="{37692A6C-91AF-075A-613E-32D1C8904447}"/>
                  </a:ext>
                </a:extLst>
              </p:cNvPr>
              <p:cNvSpPr txBox="1"/>
              <p:nvPr/>
            </p:nvSpPr>
            <p:spPr>
              <a:xfrm>
                <a:off x="3023442" y="4357719"/>
                <a:ext cx="1828800" cy="746358"/>
              </a:xfrm>
              <a:prstGeom prst="rect">
                <a:avLst/>
              </a:prstGeom>
              <a:noFill/>
            </p:spPr>
            <p:txBody>
              <a:bodyPr wrap="square"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4000" b="1" dirty="0">
                    <a:solidFill>
                      <a:srgbClr val="1CBAC8"/>
                    </a:solidFill>
                    <a:latin typeface="Lato" panose="020F0502020204030203" pitchFamily="34" charset="0"/>
                    <a:ea typeface="Tahoma" panose="020B0604030504040204" pitchFamily="34" charset="0"/>
                    <a:cs typeface="Lato" panose="020F0502020204030203" pitchFamily="34" charset="0"/>
                  </a:rPr>
                  <a:t>5 </a:t>
                </a:r>
                <a:r>
                  <a:rPr lang="en-US" sz="2000" b="1" dirty="0">
                    <a:solidFill>
                      <a:srgbClr val="1CBAC8"/>
                    </a:solidFill>
                    <a:latin typeface="Lato" panose="020F0502020204030203" pitchFamily="34" charset="0"/>
                    <a:ea typeface="Tahoma" panose="020B0604030504040204" pitchFamily="34" charset="0"/>
                    <a:cs typeface="Lato" panose="020F0502020204030203" pitchFamily="34" charset="0"/>
                  </a:rPr>
                  <a:t>(+ MCSF)</a:t>
                </a:r>
                <a:endParaRPr lang="en-US" sz="4000" b="1" dirty="0">
                  <a:solidFill>
                    <a:srgbClr val="1CBAC8"/>
                  </a:solidFill>
                  <a:latin typeface="Lato" panose="020F0502020204030203" pitchFamily="34" charset="0"/>
                  <a:ea typeface="Tahoma" panose="020B0604030504040204" pitchFamily="34" charset="0"/>
                  <a:cs typeface="Lato" panose="020F0502020204030203" pitchFamily="34" charset="0"/>
                </a:endParaRPr>
              </a:p>
            </p:txBody>
          </p:sp>
        </p:grpSp>
        <p:grpSp>
          <p:nvGrpSpPr>
            <p:cNvPr id="10" name="Group 9">
              <a:extLst>
                <a:ext uri="{FF2B5EF4-FFF2-40B4-BE49-F238E27FC236}">
                  <a16:creationId xmlns:a16="http://schemas.microsoft.com/office/drawing/2014/main" id="{F960C7D7-2985-5E60-848C-495B876676F4}"/>
                </a:ext>
              </a:extLst>
            </p:cNvPr>
            <p:cNvGrpSpPr/>
            <p:nvPr/>
          </p:nvGrpSpPr>
          <p:grpSpPr>
            <a:xfrm>
              <a:off x="457198" y="5062801"/>
              <a:ext cx="1828800" cy="1006815"/>
              <a:chOff x="457198" y="5237872"/>
              <a:chExt cx="1828800" cy="1006815"/>
            </a:xfrm>
          </p:grpSpPr>
          <p:sp>
            <p:nvSpPr>
              <p:cNvPr id="72" name="TextBox 71">
                <a:extLst>
                  <a:ext uri="{FF2B5EF4-FFF2-40B4-BE49-F238E27FC236}">
                    <a16:creationId xmlns:a16="http://schemas.microsoft.com/office/drawing/2014/main" id="{5865BFB3-2EBF-92F4-42ED-3F96A728702F}"/>
                  </a:ext>
                </a:extLst>
              </p:cNvPr>
              <p:cNvSpPr txBox="1"/>
              <p:nvPr/>
            </p:nvSpPr>
            <p:spPr>
              <a:xfrm>
                <a:off x="457198" y="5237872"/>
                <a:ext cx="1828800" cy="321242"/>
              </a:xfrm>
              <a:prstGeom prst="rect">
                <a:avLst/>
              </a:prstGeom>
              <a:noFill/>
            </p:spPr>
            <p:txBody>
              <a:bodyPr wrap="square"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400" dirty="0">
                    <a:solidFill>
                      <a:srgbClr val="666666"/>
                    </a:solidFill>
                    <a:latin typeface="Lato" panose="020F0502020204030203" pitchFamily="34" charset="0"/>
                    <a:ea typeface="Tahoma" panose="020B0604030504040204" pitchFamily="34" charset="0"/>
                    <a:cs typeface="Lato" panose="020F0502020204030203" pitchFamily="34" charset="0"/>
                  </a:rPr>
                  <a:t>Students Assisted</a:t>
                </a:r>
              </a:p>
            </p:txBody>
          </p:sp>
          <p:sp>
            <p:nvSpPr>
              <p:cNvPr id="73" name="TextBox 72">
                <a:extLst>
                  <a:ext uri="{FF2B5EF4-FFF2-40B4-BE49-F238E27FC236}">
                    <a16:creationId xmlns:a16="http://schemas.microsoft.com/office/drawing/2014/main" id="{41F84EF6-A442-4B5B-045E-1EAB90E89B14}"/>
                  </a:ext>
                </a:extLst>
              </p:cNvPr>
              <p:cNvSpPr txBox="1"/>
              <p:nvPr/>
            </p:nvSpPr>
            <p:spPr>
              <a:xfrm>
                <a:off x="457198" y="5489096"/>
                <a:ext cx="1828800" cy="755591"/>
              </a:xfrm>
              <a:prstGeom prst="rect">
                <a:avLst/>
              </a:prstGeom>
              <a:noFill/>
            </p:spPr>
            <p:txBody>
              <a:bodyPr wrap="square"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4000" b="1" dirty="0">
                    <a:solidFill>
                      <a:srgbClr val="1CBAC8"/>
                    </a:solidFill>
                    <a:latin typeface="Lato" panose="020F0502020204030203" pitchFamily="34" charset="0"/>
                    <a:ea typeface="Tahoma" panose="020B0604030504040204" pitchFamily="34" charset="0"/>
                    <a:cs typeface="Lato" panose="020F0502020204030203" pitchFamily="34" charset="0"/>
                  </a:rPr>
                  <a:t>550+</a:t>
                </a:r>
              </a:p>
            </p:txBody>
          </p:sp>
        </p:grpSp>
        <p:pic>
          <p:nvPicPr>
            <p:cNvPr id="1026" name="Picture 2">
              <a:extLst>
                <a:ext uri="{FF2B5EF4-FFF2-40B4-BE49-F238E27FC236}">
                  <a16:creationId xmlns:a16="http://schemas.microsoft.com/office/drawing/2014/main" id="{771D49B0-C9C8-A83E-6B52-171F2AB677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200" r="17200"/>
            <a:stretch/>
          </p:blipFill>
          <p:spPr bwMode="auto">
            <a:xfrm>
              <a:off x="2943449" y="5062801"/>
              <a:ext cx="933000" cy="9102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9005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5E0576-8C2E-97BF-8175-4B3C41A4B22C}"/>
              </a:ext>
            </a:extLst>
          </p:cNvPr>
          <p:cNvPicPr>
            <a:picLocks noChangeAspect="1"/>
          </p:cNvPicPr>
          <p:nvPr/>
        </p:nvPicPr>
        <p:blipFill rotWithShape="1">
          <a:blip r:embed="rId2"/>
          <a:srcRect t="50077" r="50000"/>
          <a:stretch/>
        </p:blipFill>
        <p:spPr>
          <a:xfrm rot="10800000">
            <a:off x="1" y="5415402"/>
            <a:ext cx="1460338" cy="1442598"/>
          </a:xfrm>
          <a:prstGeom prst="rect">
            <a:avLst/>
          </a:prstGeom>
        </p:spPr>
      </p:pic>
      <p:sp>
        <p:nvSpPr>
          <p:cNvPr id="2" name="TextBox 1">
            <a:extLst>
              <a:ext uri="{FF2B5EF4-FFF2-40B4-BE49-F238E27FC236}">
                <a16:creationId xmlns:a16="http://schemas.microsoft.com/office/drawing/2014/main" id="{F9937BEB-7014-58E8-B847-305F7BE1651D}"/>
              </a:ext>
            </a:extLst>
          </p:cNvPr>
          <p:cNvSpPr txBox="1"/>
          <p:nvPr/>
        </p:nvSpPr>
        <p:spPr>
          <a:xfrm>
            <a:off x="457200" y="457200"/>
            <a:ext cx="374493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ormorant Infant Medium" pitchFamily="2" charset="0"/>
                <a:ea typeface="Cormorant Infant Medium" pitchFamily="2" charset="0"/>
                <a:cs typeface="+mn-cs"/>
              </a:rPr>
              <a:t>OUR TIMELINE</a:t>
            </a:r>
          </a:p>
        </p:txBody>
      </p:sp>
      <p:sp>
        <p:nvSpPr>
          <p:cNvPr id="27" name="TextBox 26">
            <a:extLst>
              <a:ext uri="{FF2B5EF4-FFF2-40B4-BE49-F238E27FC236}">
                <a16:creationId xmlns:a16="http://schemas.microsoft.com/office/drawing/2014/main" id="{29F63F4F-FD9C-D6AD-1F50-4DEE3FEC5E4E}"/>
              </a:ext>
            </a:extLst>
          </p:cNvPr>
          <p:cNvSpPr txBox="1"/>
          <p:nvPr/>
        </p:nvSpPr>
        <p:spPr>
          <a:xfrm>
            <a:off x="443701" y="2006257"/>
            <a:ext cx="2011680" cy="510140"/>
          </a:xfrm>
          <a:prstGeom prst="rect">
            <a:avLst/>
          </a:prstGeom>
          <a:noFill/>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Established at </a:t>
            </a:r>
            <a:r>
              <a:rPr kumimoji="0" lang="en-US" sz="1200"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rPr>
              <a:t>Monroe Community College </a:t>
            </a:r>
          </a:p>
        </p:txBody>
      </p:sp>
      <p:cxnSp>
        <p:nvCxnSpPr>
          <p:cNvPr id="31" name="Straight Connector 30">
            <a:extLst>
              <a:ext uri="{FF2B5EF4-FFF2-40B4-BE49-F238E27FC236}">
                <a16:creationId xmlns:a16="http://schemas.microsoft.com/office/drawing/2014/main" id="{0943FB1E-DAD0-897C-2EFB-7F8C225C0753}"/>
              </a:ext>
            </a:extLst>
          </p:cNvPr>
          <p:cNvCxnSpPr/>
          <p:nvPr/>
        </p:nvCxnSpPr>
        <p:spPr>
          <a:xfrm>
            <a:off x="654733" y="3075693"/>
            <a:ext cx="0" cy="4572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5711ABA-3807-E45F-BF7C-81DFD527F421}"/>
              </a:ext>
            </a:extLst>
          </p:cNvPr>
          <p:cNvSpPr txBox="1"/>
          <p:nvPr/>
        </p:nvSpPr>
        <p:spPr>
          <a:xfrm>
            <a:off x="443702" y="1717716"/>
            <a:ext cx="601447" cy="321242"/>
          </a:xfrm>
          <a:prstGeom prst="rect">
            <a:avLst/>
          </a:prstGeom>
          <a:noFill/>
        </p:spPr>
        <p:txBody>
          <a:bodyPr wrap="none"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Tahoma" panose="020B0604030504040204" pitchFamily="34" charset="0"/>
                <a:cs typeface="Lato" panose="020F0502020204030203" pitchFamily="34" charset="0"/>
              </a:rPr>
              <a:t>2006</a:t>
            </a:r>
          </a:p>
        </p:txBody>
      </p:sp>
      <p:sp>
        <p:nvSpPr>
          <p:cNvPr id="39" name="TextBox 38">
            <a:extLst>
              <a:ext uri="{FF2B5EF4-FFF2-40B4-BE49-F238E27FC236}">
                <a16:creationId xmlns:a16="http://schemas.microsoft.com/office/drawing/2014/main" id="{7AB57514-E800-F1B3-3815-03DA14B83F17}"/>
              </a:ext>
            </a:extLst>
          </p:cNvPr>
          <p:cNvSpPr txBox="1"/>
          <p:nvPr/>
        </p:nvSpPr>
        <p:spPr>
          <a:xfrm>
            <a:off x="443701" y="2516397"/>
            <a:ext cx="2011680" cy="510140"/>
          </a:xfrm>
          <a:prstGeom prst="rect">
            <a:avLst/>
          </a:prstGeom>
          <a:noFill/>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rPr>
              <a:t>Grants approved every active year (17y running)</a:t>
            </a:r>
          </a:p>
        </p:txBody>
      </p:sp>
      <p:sp>
        <p:nvSpPr>
          <p:cNvPr id="33" name="TextBox 32">
            <a:extLst>
              <a:ext uri="{FF2B5EF4-FFF2-40B4-BE49-F238E27FC236}">
                <a16:creationId xmlns:a16="http://schemas.microsoft.com/office/drawing/2014/main" id="{1D332326-96F0-78F4-0E4E-90B0250C0227}"/>
              </a:ext>
            </a:extLst>
          </p:cNvPr>
          <p:cNvSpPr txBox="1"/>
          <p:nvPr/>
        </p:nvSpPr>
        <p:spPr>
          <a:xfrm>
            <a:off x="3777681" y="2003231"/>
            <a:ext cx="1882022" cy="510140"/>
          </a:xfrm>
          <a:prstGeom prst="rect">
            <a:avLst/>
          </a:prstGeom>
          <a:noFill/>
        </p:spPr>
        <p:txBody>
          <a:bodyPr wrap="square" anchor="t">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Established at </a:t>
            </a:r>
            <a:r>
              <a:rPr kumimoji="0" lang="en-US" sz="1200"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rPr>
              <a:t>Onondaga Community College </a:t>
            </a:r>
          </a:p>
        </p:txBody>
      </p:sp>
      <p:sp>
        <p:nvSpPr>
          <p:cNvPr id="36" name="TextBox 35">
            <a:extLst>
              <a:ext uri="{FF2B5EF4-FFF2-40B4-BE49-F238E27FC236}">
                <a16:creationId xmlns:a16="http://schemas.microsoft.com/office/drawing/2014/main" id="{2060EF69-EA0F-0A98-552F-A479C708E2C0}"/>
              </a:ext>
            </a:extLst>
          </p:cNvPr>
          <p:cNvSpPr txBox="1"/>
          <p:nvPr/>
        </p:nvSpPr>
        <p:spPr>
          <a:xfrm>
            <a:off x="3777681" y="1714690"/>
            <a:ext cx="601447" cy="321242"/>
          </a:xfrm>
          <a:prstGeom prst="rect">
            <a:avLst/>
          </a:prstGeom>
          <a:noFill/>
        </p:spPr>
        <p:txBody>
          <a:bodyPr wrap="none"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Tahoma" panose="020B0604030504040204" pitchFamily="34" charset="0"/>
                <a:cs typeface="Lato" panose="020F0502020204030203" pitchFamily="34" charset="0"/>
              </a:rPr>
              <a:t>2014</a:t>
            </a:r>
          </a:p>
        </p:txBody>
      </p:sp>
      <p:sp>
        <p:nvSpPr>
          <p:cNvPr id="40" name="TextBox 39">
            <a:extLst>
              <a:ext uri="{FF2B5EF4-FFF2-40B4-BE49-F238E27FC236}">
                <a16:creationId xmlns:a16="http://schemas.microsoft.com/office/drawing/2014/main" id="{EDB3AC9D-6C4C-94D3-1241-F8264554D84E}"/>
              </a:ext>
            </a:extLst>
          </p:cNvPr>
          <p:cNvSpPr txBox="1"/>
          <p:nvPr/>
        </p:nvSpPr>
        <p:spPr>
          <a:xfrm>
            <a:off x="3777680" y="2513371"/>
            <a:ext cx="1882022" cy="510140"/>
          </a:xfrm>
          <a:prstGeom prst="rect">
            <a:avLst/>
          </a:prstGeom>
          <a:noFill/>
        </p:spPr>
        <p:txBody>
          <a:bodyPr wrap="square" anchor="t">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rPr>
              <a:t>Grants approved every active year (9y running)</a:t>
            </a:r>
          </a:p>
        </p:txBody>
      </p:sp>
      <p:sp>
        <p:nvSpPr>
          <p:cNvPr id="17" name="TextBox 16">
            <a:extLst>
              <a:ext uri="{FF2B5EF4-FFF2-40B4-BE49-F238E27FC236}">
                <a16:creationId xmlns:a16="http://schemas.microsoft.com/office/drawing/2014/main" id="{CCA9B6BD-2FF3-3630-69B4-296E85BEE1ED}"/>
              </a:ext>
            </a:extLst>
          </p:cNvPr>
          <p:cNvSpPr txBox="1"/>
          <p:nvPr/>
        </p:nvSpPr>
        <p:spPr>
          <a:xfrm>
            <a:off x="8559800" y="2003231"/>
            <a:ext cx="2011680" cy="510140"/>
          </a:xfrm>
          <a:prstGeom prst="rect">
            <a:avLst/>
          </a:prstGeom>
          <a:noFill/>
        </p:spPr>
        <p:txBody>
          <a:bodyPr wrap="square"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Established at </a:t>
            </a:r>
            <a:r>
              <a:rPr kumimoji="0" lang="en-US" sz="1200"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rPr>
              <a:t>Finger Lakes Community College </a:t>
            </a:r>
          </a:p>
        </p:txBody>
      </p:sp>
      <p:cxnSp>
        <p:nvCxnSpPr>
          <p:cNvPr id="24" name="Straight Connector 23">
            <a:extLst>
              <a:ext uri="{FF2B5EF4-FFF2-40B4-BE49-F238E27FC236}">
                <a16:creationId xmlns:a16="http://schemas.microsoft.com/office/drawing/2014/main" id="{E6E54F35-4ABD-8A5C-364B-B65BBA5ECAEC}"/>
              </a:ext>
            </a:extLst>
          </p:cNvPr>
          <p:cNvCxnSpPr>
            <a:cxnSpLocks/>
          </p:cNvCxnSpPr>
          <p:nvPr/>
        </p:nvCxnSpPr>
        <p:spPr>
          <a:xfrm>
            <a:off x="10322187" y="3072667"/>
            <a:ext cx="0" cy="4572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B47811F-DD7D-6444-0852-34D3652DF181}"/>
              </a:ext>
            </a:extLst>
          </p:cNvPr>
          <p:cNvSpPr txBox="1"/>
          <p:nvPr/>
        </p:nvSpPr>
        <p:spPr>
          <a:xfrm>
            <a:off x="9970033" y="1714690"/>
            <a:ext cx="601447" cy="321242"/>
          </a:xfrm>
          <a:prstGeom prst="rect">
            <a:avLst/>
          </a:prstGeom>
          <a:noFill/>
        </p:spPr>
        <p:txBody>
          <a:bodyPr wrap="none"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Tahoma" panose="020B0604030504040204" pitchFamily="34" charset="0"/>
                <a:cs typeface="Lato" panose="020F0502020204030203" pitchFamily="34" charset="0"/>
              </a:rPr>
              <a:t>2022</a:t>
            </a:r>
          </a:p>
        </p:txBody>
      </p:sp>
      <p:sp>
        <p:nvSpPr>
          <p:cNvPr id="47" name="TextBox 46">
            <a:extLst>
              <a:ext uri="{FF2B5EF4-FFF2-40B4-BE49-F238E27FC236}">
                <a16:creationId xmlns:a16="http://schemas.microsoft.com/office/drawing/2014/main" id="{DD4CAFF4-F7EC-AD8D-AC18-16937231268A}"/>
              </a:ext>
            </a:extLst>
          </p:cNvPr>
          <p:cNvSpPr txBox="1"/>
          <p:nvPr/>
        </p:nvSpPr>
        <p:spPr>
          <a:xfrm>
            <a:off x="8559800" y="2513371"/>
            <a:ext cx="2011680" cy="510140"/>
          </a:xfrm>
          <a:prstGeom prst="rect">
            <a:avLst/>
          </a:prstGeom>
          <a:noFill/>
        </p:spPr>
        <p:txBody>
          <a:bodyPr wrap="square"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rPr>
              <a:t>Grants approved every active year (2y running)</a:t>
            </a:r>
          </a:p>
        </p:txBody>
      </p:sp>
      <p:grpSp>
        <p:nvGrpSpPr>
          <p:cNvPr id="8" name="Group 7">
            <a:extLst>
              <a:ext uri="{FF2B5EF4-FFF2-40B4-BE49-F238E27FC236}">
                <a16:creationId xmlns:a16="http://schemas.microsoft.com/office/drawing/2014/main" id="{6BDAE979-2F9F-2B7E-5B56-7573E9284D7D}"/>
              </a:ext>
            </a:extLst>
          </p:cNvPr>
          <p:cNvGrpSpPr/>
          <p:nvPr/>
        </p:nvGrpSpPr>
        <p:grpSpPr>
          <a:xfrm>
            <a:off x="1361668" y="3987360"/>
            <a:ext cx="9468664" cy="1516622"/>
            <a:chOff x="2203924" y="3987360"/>
            <a:chExt cx="9468664" cy="1516622"/>
          </a:xfrm>
        </p:grpSpPr>
        <p:sp>
          <p:nvSpPr>
            <p:cNvPr id="21" name="TextBox 20">
              <a:extLst>
                <a:ext uri="{FF2B5EF4-FFF2-40B4-BE49-F238E27FC236}">
                  <a16:creationId xmlns:a16="http://schemas.microsoft.com/office/drawing/2014/main" id="{90CCE0CF-F418-3A68-9849-FF0C222E507C}"/>
                </a:ext>
              </a:extLst>
            </p:cNvPr>
            <p:cNvSpPr txBox="1"/>
            <p:nvPr/>
          </p:nvSpPr>
          <p:spPr>
            <a:xfrm>
              <a:off x="2313249" y="3987360"/>
              <a:ext cx="2679763" cy="288541"/>
            </a:xfrm>
            <a:prstGeom prst="rect">
              <a:avLst/>
            </a:prstGeom>
            <a:noFill/>
          </p:spPr>
          <p:txBody>
            <a:bodyPr wrap="square"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Additional ‘Large-Scale’ Grants</a:t>
              </a:r>
            </a:p>
          </p:txBody>
        </p:sp>
        <p:sp>
          <p:nvSpPr>
            <p:cNvPr id="50" name="Right Brace 49">
              <a:extLst>
                <a:ext uri="{FF2B5EF4-FFF2-40B4-BE49-F238E27FC236}">
                  <a16:creationId xmlns:a16="http://schemas.microsoft.com/office/drawing/2014/main" id="{529B38B2-477C-3BFE-FCE1-AE0563E2F96B}"/>
                </a:ext>
              </a:extLst>
            </p:cNvPr>
            <p:cNvSpPr/>
            <p:nvPr/>
          </p:nvSpPr>
          <p:spPr>
            <a:xfrm rot="16200000">
              <a:off x="6706217" y="-455970"/>
              <a:ext cx="464077" cy="9468664"/>
            </a:xfrm>
            <a:prstGeom prst="rightBrace">
              <a:avLst>
                <a:gd name="adj1" fmla="val 52235"/>
                <a:gd name="adj2" fmla="val 88406"/>
              </a:avLst>
            </a:prstGeom>
            <a:ln w="6350">
              <a:solidFill>
                <a:srgbClr val="666666"/>
              </a:solidFill>
              <a:extLst>
                <a:ext uri="{C807C97D-BFC1-408E-A445-0C87EB9F89A2}">
                  <ask:lineSketchStyleProps xmlns:ask="http://schemas.microsoft.com/office/drawing/2018/sketchyshapes" sd="3386518580">
                    <a:custGeom>
                      <a:avLst/>
                      <a:gdLst>
                        <a:gd name="connsiteX0" fmla="*/ 0 w 541974"/>
                        <a:gd name="connsiteY0" fmla="*/ 0 h 9786145"/>
                        <a:gd name="connsiteX1" fmla="*/ 270987 w 541974"/>
                        <a:gd name="connsiteY1" fmla="*/ 261936 h 9786145"/>
                        <a:gd name="connsiteX2" fmla="*/ 270987 w 541974"/>
                        <a:gd name="connsiteY2" fmla="*/ 749932 h 9786145"/>
                        <a:gd name="connsiteX3" fmla="*/ 270987 w 541974"/>
                        <a:gd name="connsiteY3" fmla="*/ 1469084 h 9786145"/>
                        <a:gd name="connsiteX4" fmla="*/ 270987 w 541974"/>
                        <a:gd name="connsiteY4" fmla="*/ 1880028 h 9786145"/>
                        <a:gd name="connsiteX5" fmla="*/ 270987 w 541974"/>
                        <a:gd name="connsiteY5" fmla="*/ 2290972 h 9786145"/>
                        <a:gd name="connsiteX6" fmla="*/ 270987 w 541974"/>
                        <a:gd name="connsiteY6" fmla="*/ 3010124 h 9786145"/>
                        <a:gd name="connsiteX7" fmla="*/ 270987 w 541974"/>
                        <a:gd name="connsiteY7" fmla="*/ 3729276 h 9786145"/>
                        <a:gd name="connsiteX8" fmla="*/ 270987 w 541974"/>
                        <a:gd name="connsiteY8" fmla="*/ 4371375 h 9786145"/>
                        <a:gd name="connsiteX9" fmla="*/ 270987 w 541974"/>
                        <a:gd name="connsiteY9" fmla="*/ 5167579 h 9786145"/>
                        <a:gd name="connsiteX10" fmla="*/ 270987 w 541974"/>
                        <a:gd name="connsiteY10" fmla="*/ 5732627 h 9786145"/>
                        <a:gd name="connsiteX11" fmla="*/ 270987 w 541974"/>
                        <a:gd name="connsiteY11" fmla="*/ 6143571 h 9786145"/>
                        <a:gd name="connsiteX12" fmla="*/ 270987 w 541974"/>
                        <a:gd name="connsiteY12" fmla="*/ 6708619 h 9786145"/>
                        <a:gd name="connsiteX13" fmla="*/ 270987 w 541974"/>
                        <a:gd name="connsiteY13" fmla="*/ 7119563 h 9786145"/>
                        <a:gd name="connsiteX14" fmla="*/ 270987 w 541974"/>
                        <a:gd name="connsiteY14" fmla="*/ 7967135 h 9786145"/>
                        <a:gd name="connsiteX15" fmla="*/ 541974 w 541974"/>
                        <a:gd name="connsiteY15" fmla="*/ 8229071 h 9786145"/>
                        <a:gd name="connsiteX16" fmla="*/ 270987 w 541974"/>
                        <a:gd name="connsiteY16" fmla="*/ 8491007 h 9786145"/>
                        <a:gd name="connsiteX17" fmla="*/ 270987 w 541974"/>
                        <a:gd name="connsiteY17" fmla="*/ 9028272 h 9786145"/>
                        <a:gd name="connsiteX18" fmla="*/ 270987 w 541974"/>
                        <a:gd name="connsiteY18" fmla="*/ 9524209 h 9786145"/>
                        <a:gd name="connsiteX19" fmla="*/ 0 w 541974"/>
                        <a:gd name="connsiteY19" fmla="*/ 9786145 h 9786145"/>
                        <a:gd name="connsiteX20" fmla="*/ 0 w 541974"/>
                        <a:gd name="connsiteY20" fmla="*/ 8989273 h 9786145"/>
                        <a:gd name="connsiteX21" fmla="*/ 0 w 541974"/>
                        <a:gd name="connsiteY21" fmla="*/ 8388124 h 9786145"/>
                        <a:gd name="connsiteX22" fmla="*/ 0 w 541974"/>
                        <a:gd name="connsiteY22" fmla="*/ 7689114 h 9786145"/>
                        <a:gd name="connsiteX23" fmla="*/ 0 w 541974"/>
                        <a:gd name="connsiteY23" fmla="*/ 7283688 h 9786145"/>
                        <a:gd name="connsiteX24" fmla="*/ 0 w 541974"/>
                        <a:gd name="connsiteY24" fmla="*/ 6486816 h 9786145"/>
                        <a:gd name="connsiteX25" fmla="*/ 0 w 541974"/>
                        <a:gd name="connsiteY25" fmla="*/ 5885667 h 9786145"/>
                        <a:gd name="connsiteX26" fmla="*/ 0 w 541974"/>
                        <a:gd name="connsiteY26" fmla="*/ 5382380 h 9786145"/>
                        <a:gd name="connsiteX27" fmla="*/ 0 w 541974"/>
                        <a:gd name="connsiteY27" fmla="*/ 4879092 h 9786145"/>
                        <a:gd name="connsiteX28" fmla="*/ 0 w 541974"/>
                        <a:gd name="connsiteY28" fmla="*/ 4473666 h 9786145"/>
                        <a:gd name="connsiteX29" fmla="*/ 0 w 541974"/>
                        <a:gd name="connsiteY29" fmla="*/ 4068240 h 9786145"/>
                        <a:gd name="connsiteX30" fmla="*/ 0 w 541974"/>
                        <a:gd name="connsiteY30" fmla="*/ 3173507 h 9786145"/>
                        <a:gd name="connsiteX31" fmla="*/ 0 w 541974"/>
                        <a:gd name="connsiteY31" fmla="*/ 2768081 h 9786145"/>
                        <a:gd name="connsiteX32" fmla="*/ 0 w 541974"/>
                        <a:gd name="connsiteY32" fmla="*/ 2362655 h 9786145"/>
                        <a:gd name="connsiteX33" fmla="*/ 0 w 541974"/>
                        <a:gd name="connsiteY33" fmla="*/ 1467922 h 9786145"/>
                        <a:gd name="connsiteX34" fmla="*/ 0 w 541974"/>
                        <a:gd name="connsiteY34" fmla="*/ 1062496 h 9786145"/>
                        <a:gd name="connsiteX35" fmla="*/ 0 w 541974"/>
                        <a:gd name="connsiteY35" fmla="*/ 657070 h 9786145"/>
                        <a:gd name="connsiteX36" fmla="*/ 0 w 541974"/>
                        <a:gd name="connsiteY36" fmla="*/ 0 h 9786145"/>
                        <a:gd name="connsiteX0" fmla="*/ 0 w 541974"/>
                        <a:gd name="connsiteY0" fmla="*/ 0 h 9786145"/>
                        <a:gd name="connsiteX1" fmla="*/ 270987 w 541974"/>
                        <a:gd name="connsiteY1" fmla="*/ 261936 h 9786145"/>
                        <a:gd name="connsiteX2" fmla="*/ 270987 w 541974"/>
                        <a:gd name="connsiteY2" fmla="*/ 672880 h 9786145"/>
                        <a:gd name="connsiteX3" fmla="*/ 270987 w 541974"/>
                        <a:gd name="connsiteY3" fmla="*/ 1469084 h 9786145"/>
                        <a:gd name="connsiteX4" fmla="*/ 270987 w 541974"/>
                        <a:gd name="connsiteY4" fmla="*/ 2188236 h 9786145"/>
                        <a:gd name="connsiteX5" fmla="*/ 270987 w 541974"/>
                        <a:gd name="connsiteY5" fmla="*/ 2676232 h 9786145"/>
                        <a:gd name="connsiteX6" fmla="*/ 270987 w 541974"/>
                        <a:gd name="connsiteY6" fmla="*/ 3472436 h 9786145"/>
                        <a:gd name="connsiteX7" fmla="*/ 270987 w 541974"/>
                        <a:gd name="connsiteY7" fmla="*/ 3883380 h 9786145"/>
                        <a:gd name="connsiteX8" fmla="*/ 270987 w 541974"/>
                        <a:gd name="connsiteY8" fmla="*/ 4679583 h 9786145"/>
                        <a:gd name="connsiteX9" fmla="*/ 270987 w 541974"/>
                        <a:gd name="connsiteY9" fmla="*/ 5321683 h 9786145"/>
                        <a:gd name="connsiteX10" fmla="*/ 270987 w 541974"/>
                        <a:gd name="connsiteY10" fmla="*/ 6117887 h 9786145"/>
                        <a:gd name="connsiteX11" fmla="*/ 270987 w 541974"/>
                        <a:gd name="connsiteY11" fmla="*/ 6914091 h 9786145"/>
                        <a:gd name="connsiteX12" fmla="*/ 270987 w 541974"/>
                        <a:gd name="connsiteY12" fmla="*/ 7325035 h 9786145"/>
                        <a:gd name="connsiteX13" fmla="*/ 270987 w 541974"/>
                        <a:gd name="connsiteY13" fmla="*/ 7967135 h 9786145"/>
                        <a:gd name="connsiteX14" fmla="*/ 541974 w 541974"/>
                        <a:gd name="connsiteY14" fmla="*/ 8229071 h 9786145"/>
                        <a:gd name="connsiteX15" fmla="*/ 270987 w 541974"/>
                        <a:gd name="connsiteY15" fmla="*/ 8491007 h 9786145"/>
                        <a:gd name="connsiteX16" fmla="*/ 270987 w 541974"/>
                        <a:gd name="connsiteY16" fmla="*/ 9017940 h 9786145"/>
                        <a:gd name="connsiteX17" fmla="*/ 270987 w 541974"/>
                        <a:gd name="connsiteY17" fmla="*/ 9524209 h 9786145"/>
                        <a:gd name="connsiteX18" fmla="*/ 0 w 541974"/>
                        <a:gd name="connsiteY18" fmla="*/ 9786145 h 978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974" h="9786145" stroke="0" extrusionOk="0">
                          <a:moveTo>
                            <a:pt x="0" y="0"/>
                          </a:moveTo>
                          <a:cubicBezTo>
                            <a:pt x="173707" y="24924"/>
                            <a:pt x="297181" y="115384"/>
                            <a:pt x="270987" y="261936"/>
                          </a:cubicBezTo>
                          <a:cubicBezTo>
                            <a:pt x="292615" y="443438"/>
                            <a:pt x="288048" y="621787"/>
                            <a:pt x="270987" y="749932"/>
                          </a:cubicBezTo>
                          <a:cubicBezTo>
                            <a:pt x="253926" y="878077"/>
                            <a:pt x="302956" y="1111193"/>
                            <a:pt x="270987" y="1469084"/>
                          </a:cubicBezTo>
                          <a:cubicBezTo>
                            <a:pt x="239018" y="1826975"/>
                            <a:pt x="280725" y="1758204"/>
                            <a:pt x="270987" y="1880028"/>
                          </a:cubicBezTo>
                          <a:cubicBezTo>
                            <a:pt x="261249" y="2001852"/>
                            <a:pt x="271398" y="2136916"/>
                            <a:pt x="270987" y="2290972"/>
                          </a:cubicBezTo>
                          <a:cubicBezTo>
                            <a:pt x="270576" y="2445028"/>
                            <a:pt x="258760" y="2788497"/>
                            <a:pt x="270987" y="3010124"/>
                          </a:cubicBezTo>
                          <a:cubicBezTo>
                            <a:pt x="283214" y="3231751"/>
                            <a:pt x="293593" y="3396478"/>
                            <a:pt x="270987" y="3729276"/>
                          </a:cubicBezTo>
                          <a:cubicBezTo>
                            <a:pt x="248381" y="4062074"/>
                            <a:pt x="270814" y="4083244"/>
                            <a:pt x="270987" y="4371375"/>
                          </a:cubicBezTo>
                          <a:cubicBezTo>
                            <a:pt x="271160" y="4659506"/>
                            <a:pt x="300408" y="4778834"/>
                            <a:pt x="270987" y="5167579"/>
                          </a:cubicBezTo>
                          <a:cubicBezTo>
                            <a:pt x="241566" y="5556324"/>
                            <a:pt x="282682" y="5479657"/>
                            <a:pt x="270987" y="5732627"/>
                          </a:cubicBezTo>
                          <a:cubicBezTo>
                            <a:pt x="259292" y="5985597"/>
                            <a:pt x="272928" y="5995816"/>
                            <a:pt x="270987" y="6143571"/>
                          </a:cubicBezTo>
                          <a:cubicBezTo>
                            <a:pt x="269046" y="6291326"/>
                            <a:pt x="255253" y="6584544"/>
                            <a:pt x="270987" y="6708619"/>
                          </a:cubicBezTo>
                          <a:cubicBezTo>
                            <a:pt x="286721" y="6832694"/>
                            <a:pt x="289737" y="7026578"/>
                            <a:pt x="270987" y="7119563"/>
                          </a:cubicBezTo>
                          <a:cubicBezTo>
                            <a:pt x="252237" y="7212548"/>
                            <a:pt x="292887" y="7619081"/>
                            <a:pt x="270987" y="7967135"/>
                          </a:cubicBezTo>
                          <a:cubicBezTo>
                            <a:pt x="266648" y="8113005"/>
                            <a:pt x="382139" y="8251319"/>
                            <a:pt x="541974" y="8229071"/>
                          </a:cubicBezTo>
                          <a:cubicBezTo>
                            <a:pt x="390406" y="8208875"/>
                            <a:pt x="306026" y="8347691"/>
                            <a:pt x="270987" y="8491007"/>
                          </a:cubicBezTo>
                          <a:cubicBezTo>
                            <a:pt x="251269" y="8622865"/>
                            <a:pt x="268519" y="8909397"/>
                            <a:pt x="270987" y="9028272"/>
                          </a:cubicBezTo>
                          <a:cubicBezTo>
                            <a:pt x="273455" y="9147147"/>
                            <a:pt x="260897" y="9419013"/>
                            <a:pt x="270987" y="9524209"/>
                          </a:cubicBezTo>
                          <a:cubicBezTo>
                            <a:pt x="270656" y="9662710"/>
                            <a:pt x="127155" y="9780823"/>
                            <a:pt x="0" y="9786145"/>
                          </a:cubicBezTo>
                          <a:cubicBezTo>
                            <a:pt x="15526" y="9493391"/>
                            <a:pt x="-1720" y="9208363"/>
                            <a:pt x="0" y="8989273"/>
                          </a:cubicBezTo>
                          <a:cubicBezTo>
                            <a:pt x="1720" y="8770183"/>
                            <a:pt x="28138" y="8632536"/>
                            <a:pt x="0" y="8388124"/>
                          </a:cubicBezTo>
                          <a:cubicBezTo>
                            <a:pt x="-28138" y="8143712"/>
                            <a:pt x="-13490" y="8036460"/>
                            <a:pt x="0" y="7689114"/>
                          </a:cubicBezTo>
                          <a:cubicBezTo>
                            <a:pt x="13490" y="7341768"/>
                            <a:pt x="-10079" y="7427962"/>
                            <a:pt x="0" y="7283688"/>
                          </a:cubicBezTo>
                          <a:cubicBezTo>
                            <a:pt x="10079" y="7139414"/>
                            <a:pt x="24322" y="6661097"/>
                            <a:pt x="0" y="6486816"/>
                          </a:cubicBezTo>
                          <a:cubicBezTo>
                            <a:pt x="-24322" y="6312535"/>
                            <a:pt x="-17338" y="6105282"/>
                            <a:pt x="0" y="5885667"/>
                          </a:cubicBezTo>
                          <a:cubicBezTo>
                            <a:pt x="17338" y="5666052"/>
                            <a:pt x="15911" y="5625830"/>
                            <a:pt x="0" y="5382380"/>
                          </a:cubicBezTo>
                          <a:cubicBezTo>
                            <a:pt x="-15911" y="5138930"/>
                            <a:pt x="5922" y="5047585"/>
                            <a:pt x="0" y="4879092"/>
                          </a:cubicBezTo>
                          <a:cubicBezTo>
                            <a:pt x="-5922" y="4710599"/>
                            <a:pt x="15563" y="4614092"/>
                            <a:pt x="0" y="4473666"/>
                          </a:cubicBezTo>
                          <a:cubicBezTo>
                            <a:pt x="-15563" y="4333240"/>
                            <a:pt x="19892" y="4151367"/>
                            <a:pt x="0" y="4068240"/>
                          </a:cubicBezTo>
                          <a:cubicBezTo>
                            <a:pt x="-19892" y="3985113"/>
                            <a:pt x="37456" y="3616946"/>
                            <a:pt x="0" y="3173507"/>
                          </a:cubicBezTo>
                          <a:cubicBezTo>
                            <a:pt x="-37456" y="2730068"/>
                            <a:pt x="1750" y="2886566"/>
                            <a:pt x="0" y="2768081"/>
                          </a:cubicBezTo>
                          <a:cubicBezTo>
                            <a:pt x="-1750" y="2649596"/>
                            <a:pt x="-13882" y="2547312"/>
                            <a:pt x="0" y="2362655"/>
                          </a:cubicBezTo>
                          <a:cubicBezTo>
                            <a:pt x="13882" y="2177998"/>
                            <a:pt x="36349" y="1758254"/>
                            <a:pt x="0" y="1467922"/>
                          </a:cubicBezTo>
                          <a:cubicBezTo>
                            <a:pt x="-36349" y="1177590"/>
                            <a:pt x="12025" y="1241327"/>
                            <a:pt x="0" y="1062496"/>
                          </a:cubicBezTo>
                          <a:cubicBezTo>
                            <a:pt x="-12025" y="883665"/>
                            <a:pt x="10994" y="787264"/>
                            <a:pt x="0" y="657070"/>
                          </a:cubicBezTo>
                          <a:cubicBezTo>
                            <a:pt x="-10994" y="526876"/>
                            <a:pt x="20230" y="150678"/>
                            <a:pt x="0" y="0"/>
                          </a:cubicBezTo>
                          <a:close/>
                        </a:path>
                        <a:path w="541974" h="9786145" fill="none" extrusionOk="0">
                          <a:moveTo>
                            <a:pt x="0" y="0"/>
                          </a:moveTo>
                          <a:cubicBezTo>
                            <a:pt x="157572" y="31694"/>
                            <a:pt x="279160" y="130576"/>
                            <a:pt x="270987" y="261936"/>
                          </a:cubicBezTo>
                          <a:cubicBezTo>
                            <a:pt x="264254" y="439989"/>
                            <a:pt x="265487" y="487782"/>
                            <a:pt x="270987" y="672880"/>
                          </a:cubicBezTo>
                          <a:cubicBezTo>
                            <a:pt x="276487" y="857978"/>
                            <a:pt x="295348" y="1285281"/>
                            <a:pt x="270987" y="1469084"/>
                          </a:cubicBezTo>
                          <a:cubicBezTo>
                            <a:pt x="246626" y="1652887"/>
                            <a:pt x="244127" y="1943036"/>
                            <a:pt x="270987" y="2188236"/>
                          </a:cubicBezTo>
                          <a:cubicBezTo>
                            <a:pt x="297847" y="2433436"/>
                            <a:pt x="294825" y="2566370"/>
                            <a:pt x="270987" y="2676232"/>
                          </a:cubicBezTo>
                          <a:cubicBezTo>
                            <a:pt x="247149" y="2786094"/>
                            <a:pt x="255024" y="3244706"/>
                            <a:pt x="270987" y="3472436"/>
                          </a:cubicBezTo>
                          <a:cubicBezTo>
                            <a:pt x="286950" y="3700166"/>
                            <a:pt x="290291" y="3797158"/>
                            <a:pt x="270987" y="3883380"/>
                          </a:cubicBezTo>
                          <a:cubicBezTo>
                            <a:pt x="251683" y="3969602"/>
                            <a:pt x="272996" y="4486417"/>
                            <a:pt x="270987" y="4679583"/>
                          </a:cubicBezTo>
                          <a:cubicBezTo>
                            <a:pt x="268978" y="4872749"/>
                            <a:pt x="274576" y="5059272"/>
                            <a:pt x="270987" y="5321683"/>
                          </a:cubicBezTo>
                          <a:cubicBezTo>
                            <a:pt x="267398" y="5584094"/>
                            <a:pt x="254992" y="5816915"/>
                            <a:pt x="270987" y="6117887"/>
                          </a:cubicBezTo>
                          <a:cubicBezTo>
                            <a:pt x="286982" y="6418859"/>
                            <a:pt x="261244" y="6577484"/>
                            <a:pt x="270987" y="6914091"/>
                          </a:cubicBezTo>
                          <a:cubicBezTo>
                            <a:pt x="280730" y="7250698"/>
                            <a:pt x="287339" y="7189406"/>
                            <a:pt x="270987" y="7325035"/>
                          </a:cubicBezTo>
                          <a:cubicBezTo>
                            <a:pt x="254635" y="7460664"/>
                            <a:pt x="269281" y="7655072"/>
                            <a:pt x="270987" y="7967135"/>
                          </a:cubicBezTo>
                          <a:cubicBezTo>
                            <a:pt x="293188" y="8098559"/>
                            <a:pt x="408446" y="8235813"/>
                            <a:pt x="541974" y="8229071"/>
                          </a:cubicBezTo>
                          <a:cubicBezTo>
                            <a:pt x="391100" y="8208894"/>
                            <a:pt x="267832" y="8343870"/>
                            <a:pt x="270987" y="8491007"/>
                          </a:cubicBezTo>
                          <a:cubicBezTo>
                            <a:pt x="286182" y="8747390"/>
                            <a:pt x="245604" y="8886294"/>
                            <a:pt x="270987" y="9017940"/>
                          </a:cubicBezTo>
                          <a:cubicBezTo>
                            <a:pt x="296370" y="9149586"/>
                            <a:pt x="251979" y="9298910"/>
                            <a:pt x="270987" y="9524209"/>
                          </a:cubicBezTo>
                          <a:cubicBezTo>
                            <a:pt x="267357" y="9705735"/>
                            <a:pt x="177226" y="9808004"/>
                            <a:pt x="0" y="9786145"/>
                          </a:cubicBezTo>
                        </a:path>
                        <a:path w="541974" h="9786145" fill="none" stroke="0" extrusionOk="0">
                          <a:moveTo>
                            <a:pt x="0" y="0"/>
                          </a:moveTo>
                          <a:cubicBezTo>
                            <a:pt x="126573" y="10352"/>
                            <a:pt x="295151" y="124730"/>
                            <a:pt x="270987" y="261936"/>
                          </a:cubicBezTo>
                          <a:cubicBezTo>
                            <a:pt x="289018" y="412714"/>
                            <a:pt x="250532" y="524143"/>
                            <a:pt x="270987" y="672880"/>
                          </a:cubicBezTo>
                          <a:cubicBezTo>
                            <a:pt x="291442" y="821617"/>
                            <a:pt x="283144" y="1036462"/>
                            <a:pt x="270987" y="1237928"/>
                          </a:cubicBezTo>
                          <a:cubicBezTo>
                            <a:pt x="258830" y="1439394"/>
                            <a:pt x="261742" y="1577744"/>
                            <a:pt x="270987" y="1880028"/>
                          </a:cubicBezTo>
                          <a:cubicBezTo>
                            <a:pt x="280232" y="2182312"/>
                            <a:pt x="257766" y="2289714"/>
                            <a:pt x="270987" y="2445076"/>
                          </a:cubicBezTo>
                          <a:cubicBezTo>
                            <a:pt x="284208" y="2600438"/>
                            <a:pt x="268739" y="2854799"/>
                            <a:pt x="270987" y="3010124"/>
                          </a:cubicBezTo>
                          <a:cubicBezTo>
                            <a:pt x="273235" y="3165449"/>
                            <a:pt x="283157" y="3367205"/>
                            <a:pt x="270987" y="3652224"/>
                          </a:cubicBezTo>
                          <a:cubicBezTo>
                            <a:pt x="258817" y="3937243"/>
                            <a:pt x="277532" y="3955861"/>
                            <a:pt x="270987" y="4217271"/>
                          </a:cubicBezTo>
                          <a:cubicBezTo>
                            <a:pt x="264442" y="4478681"/>
                            <a:pt x="257002" y="4588351"/>
                            <a:pt x="270987" y="4859371"/>
                          </a:cubicBezTo>
                          <a:cubicBezTo>
                            <a:pt x="284972" y="5130391"/>
                            <a:pt x="295872" y="5221114"/>
                            <a:pt x="270987" y="5424419"/>
                          </a:cubicBezTo>
                          <a:cubicBezTo>
                            <a:pt x="246102" y="5627724"/>
                            <a:pt x="249326" y="5812051"/>
                            <a:pt x="270987" y="5989467"/>
                          </a:cubicBezTo>
                          <a:cubicBezTo>
                            <a:pt x="292648" y="6166883"/>
                            <a:pt x="281251" y="6463075"/>
                            <a:pt x="270987" y="6708619"/>
                          </a:cubicBezTo>
                          <a:cubicBezTo>
                            <a:pt x="260723" y="6954163"/>
                            <a:pt x="271599" y="7089434"/>
                            <a:pt x="270987" y="7273667"/>
                          </a:cubicBezTo>
                          <a:cubicBezTo>
                            <a:pt x="270375" y="7457900"/>
                            <a:pt x="270325" y="7792806"/>
                            <a:pt x="270987" y="7967135"/>
                          </a:cubicBezTo>
                          <a:cubicBezTo>
                            <a:pt x="240977" y="8121369"/>
                            <a:pt x="379547" y="8245114"/>
                            <a:pt x="541974" y="8229071"/>
                          </a:cubicBezTo>
                          <a:cubicBezTo>
                            <a:pt x="400872" y="8212721"/>
                            <a:pt x="248313" y="8321116"/>
                            <a:pt x="270987" y="8491007"/>
                          </a:cubicBezTo>
                          <a:cubicBezTo>
                            <a:pt x="253297" y="8717294"/>
                            <a:pt x="268782" y="8781787"/>
                            <a:pt x="270987" y="9017940"/>
                          </a:cubicBezTo>
                          <a:cubicBezTo>
                            <a:pt x="273192" y="9254093"/>
                            <a:pt x="250536" y="9296247"/>
                            <a:pt x="270987" y="9524209"/>
                          </a:cubicBezTo>
                          <a:cubicBezTo>
                            <a:pt x="288275" y="9668860"/>
                            <a:pt x="152846" y="9768213"/>
                            <a:pt x="0" y="9786145"/>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8D3BEDE2-4BC5-23E5-04AD-78F15612DF30}"/>
                </a:ext>
              </a:extLst>
            </p:cNvPr>
            <p:cNvGrpSpPr/>
            <p:nvPr/>
          </p:nvGrpSpPr>
          <p:grpSpPr>
            <a:xfrm>
              <a:off x="2313249" y="4483702"/>
              <a:ext cx="9359335" cy="1020280"/>
              <a:chOff x="2326745" y="4409327"/>
              <a:chExt cx="9359335" cy="1020280"/>
            </a:xfrm>
          </p:grpSpPr>
          <p:grpSp>
            <p:nvGrpSpPr>
              <p:cNvPr id="22" name="Group 21">
                <a:extLst>
                  <a:ext uri="{FF2B5EF4-FFF2-40B4-BE49-F238E27FC236}">
                    <a16:creationId xmlns:a16="http://schemas.microsoft.com/office/drawing/2014/main" id="{1F6DA7BE-0638-3724-EE25-2D9E835FC25A}"/>
                  </a:ext>
                </a:extLst>
              </p:cNvPr>
              <p:cNvGrpSpPr/>
              <p:nvPr/>
            </p:nvGrpSpPr>
            <p:grpSpPr>
              <a:xfrm>
                <a:off x="4931954" y="4409327"/>
                <a:ext cx="2286000" cy="1020280"/>
                <a:chOff x="2543335" y="5535117"/>
                <a:chExt cx="2286000" cy="1020280"/>
              </a:xfrm>
            </p:grpSpPr>
            <p:sp>
              <p:nvSpPr>
                <p:cNvPr id="5" name="TextBox 4">
                  <a:extLst>
                    <a:ext uri="{FF2B5EF4-FFF2-40B4-BE49-F238E27FC236}">
                      <a16:creationId xmlns:a16="http://schemas.microsoft.com/office/drawing/2014/main" id="{473F9F31-A216-2E42-9401-8FDA69305217}"/>
                    </a:ext>
                  </a:extLst>
                </p:cNvPr>
                <p:cNvSpPr txBox="1"/>
                <p:nvPr/>
              </p:nvSpPr>
              <p:spPr>
                <a:xfrm>
                  <a:off x="2543335" y="5823658"/>
                  <a:ext cx="2286000" cy="731739"/>
                </a:xfrm>
                <a:prstGeom prst="rect">
                  <a:avLst/>
                </a:prstGeom>
                <a:noFill/>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Bought uniforms &amp; supply bags for the entire incoming class.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rPr>
                    <a:t>Onondaga CC</a:t>
                  </a:r>
                </a:p>
              </p:txBody>
            </p:sp>
            <p:sp>
              <p:nvSpPr>
                <p:cNvPr id="7" name="TextBox 6">
                  <a:extLst>
                    <a:ext uri="{FF2B5EF4-FFF2-40B4-BE49-F238E27FC236}">
                      <a16:creationId xmlns:a16="http://schemas.microsoft.com/office/drawing/2014/main" id="{525A3B08-2BD9-762C-E442-35355281DCE7}"/>
                    </a:ext>
                  </a:extLst>
                </p:cNvPr>
                <p:cNvSpPr txBox="1"/>
                <p:nvPr/>
              </p:nvSpPr>
              <p:spPr>
                <a:xfrm>
                  <a:off x="2543335" y="5535117"/>
                  <a:ext cx="1234633" cy="321242"/>
                </a:xfrm>
                <a:prstGeom prst="rect">
                  <a:avLst/>
                </a:prstGeom>
                <a:noFill/>
              </p:spPr>
              <p:txBody>
                <a:bodyPr wrap="non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Tahoma" panose="020B0604030504040204" pitchFamily="34" charset="0"/>
                      <a:cs typeface="Lato" panose="020F0502020204030203" pitchFamily="34" charset="0"/>
                    </a:rPr>
                    <a:t>2022 &amp; 2023</a:t>
                  </a:r>
                </a:p>
              </p:txBody>
            </p:sp>
          </p:grpSp>
          <p:grpSp>
            <p:nvGrpSpPr>
              <p:cNvPr id="26" name="Group 25">
                <a:extLst>
                  <a:ext uri="{FF2B5EF4-FFF2-40B4-BE49-F238E27FC236}">
                    <a16:creationId xmlns:a16="http://schemas.microsoft.com/office/drawing/2014/main" id="{C4937650-6864-B7A3-0B4F-B9D8FE98E0F2}"/>
                  </a:ext>
                </a:extLst>
              </p:cNvPr>
              <p:cNvGrpSpPr/>
              <p:nvPr/>
            </p:nvGrpSpPr>
            <p:grpSpPr>
              <a:xfrm>
                <a:off x="7336315" y="4409327"/>
                <a:ext cx="2395098" cy="1020280"/>
                <a:chOff x="5553235" y="5535117"/>
                <a:chExt cx="2395098" cy="1020280"/>
              </a:xfrm>
            </p:grpSpPr>
            <p:sp>
              <p:nvSpPr>
                <p:cNvPr id="16" name="TextBox 15">
                  <a:extLst>
                    <a:ext uri="{FF2B5EF4-FFF2-40B4-BE49-F238E27FC236}">
                      <a16:creationId xmlns:a16="http://schemas.microsoft.com/office/drawing/2014/main" id="{385B880F-5336-24A8-9CFE-1FC97D73B640}"/>
                    </a:ext>
                  </a:extLst>
                </p:cNvPr>
                <p:cNvSpPr txBox="1"/>
                <p:nvPr/>
              </p:nvSpPr>
              <p:spPr>
                <a:xfrm>
                  <a:off x="5553235" y="5823658"/>
                  <a:ext cx="2395098" cy="731739"/>
                </a:xfrm>
                <a:prstGeom prst="rect">
                  <a:avLst/>
                </a:prstGeom>
                <a:noFill/>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Purchased backpacks &amp; surgical supplies for all new RN students.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rPr>
                    <a:t>Monroe CC</a:t>
                  </a:r>
                </a:p>
              </p:txBody>
            </p:sp>
            <p:sp>
              <p:nvSpPr>
                <p:cNvPr id="19" name="TextBox 18">
                  <a:extLst>
                    <a:ext uri="{FF2B5EF4-FFF2-40B4-BE49-F238E27FC236}">
                      <a16:creationId xmlns:a16="http://schemas.microsoft.com/office/drawing/2014/main" id="{E4D925AD-140C-8BC4-C305-D400C6CC660D}"/>
                    </a:ext>
                  </a:extLst>
                </p:cNvPr>
                <p:cNvSpPr txBox="1"/>
                <p:nvPr/>
              </p:nvSpPr>
              <p:spPr>
                <a:xfrm>
                  <a:off x="5553235" y="5535117"/>
                  <a:ext cx="601447" cy="321242"/>
                </a:xfrm>
                <a:prstGeom prst="rect">
                  <a:avLst/>
                </a:prstGeom>
                <a:noFill/>
              </p:spPr>
              <p:txBody>
                <a:bodyPr wrap="non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Tahoma" panose="020B0604030504040204" pitchFamily="34" charset="0"/>
                      <a:cs typeface="Lato" panose="020F0502020204030203" pitchFamily="34" charset="0"/>
                    </a:rPr>
                    <a:t>2022</a:t>
                  </a:r>
                </a:p>
              </p:txBody>
            </p:sp>
          </p:grpSp>
          <p:grpSp>
            <p:nvGrpSpPr>
              <p:cNvPr id="28" name="Group 27">
                <a:extLst>
                  <a:ext uri="{FF2B5EF4-FFF2-40B4-BE49-F238E27FC236}">
                    <a16:creationId xmlns:a16="http://schemas.microsoft.com/office/drawing/2014/main" id="{1CFA5047-1DE8-A12F-0038-F44C2630F4DB}"/>
                  </a:ext>
                </a:extLst>
              </p:cNvPr>
              <p:cNvGrpSpPr/>
              <p:nvPr/>
            </p:nvGrpSpPr>
            <p:grpSpPr>
              <a:xfrm>
                <a:off x="9849775" y="4409327"/>
                <a:ext cx="1836305" cy="1020280"/>
                <a:chOff x="8237216" y="5535117"/>
                <a:chExt cx="1836305" cy="1020280"/>
              </a:xfrm>
            </p:grpSpPr>
            <p:sp>
              <p:nvSpPr>
                <p:cNvPr id="18" name="TextBox 17">
                  <a:extLst>
                    <a:ext uri="{FF2B5EF4-FFF2-40B4-BE49-F238E27FC236}">
                      <a16:creationId xmlns:a16="http://schemas.microsoft.com/office/drawing/2014/main" id="{67D78651-0BBB-273C-0753-FACB4A23DF18}"/>
                    </a:ext>
                  </a:extLst>
                </p:cNvPr>
                <p:cNvSpPr txBox="1"/>
                <p:nvPr/>
              </p:nvSpPr>
              <p:spPr>
                <a:xfrm>
                  <a:off x="8237216" y="5823658"/>
                  <a:ext cx="1836305" cy="731739"/>
                </a:xfrm>
                <a:prstGeom prst="rect">
                  <a:avLst/>
                </a:prstGeom>
                <a:noFill/>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Supply kits &amp; bags for all incoming RN students.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rPr>
                    <a:t>Finger Lakes CC</a:t>
                  </a:r>
                </a:p>
              </p:txBody>
            </p:sp>
            <p:sp>
              <p:nvSpPr>
                <p:cNvPr id="20" name="TextBox 19">
                  <a:extLst>
                    <a:ext uri="{FF2B5EF4-FFF2-40B4-BE49-F238E27FC236}">
                      <a16:creationId xmlns:a16="http://schemas.microsoft.com/office/drawing/2014/main" id="{F89132B0-7708-DBAB-B620-1EC91314990D}"/>
                    </a:ext>
                  </a:extLst>
                </p:cNvPr>
                <p:cNvSpPr txBox="1"/>
                <p:nvPr/>
              </p:nvSpPr>
              <p:spPr>
                <a:xfrm>
                  <a:off x="8237216" y="5535117"/>
                  <a:ext cx="601447" cy="321242"/>
                </a:xfrm>
                <a:prstGeom prst="rect">
                  <a:avLst/>
                </a:prstGeom>
                <a:noFill/>
              </p:spPr>
              <p:txBody>
                <a:bodyPr wrap="non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Tahoma" panose="020B0604030504040204" pitchFamily="34" charset="0"/>
                      <a:cs typeface="Lato" panose="020F0502020204030203" pitchFamily="34" charset="0"/>
                    </a:rPr>
                    <a:t>2023</a:t>
                  </a:r>
                </a:p>
              </p:txBody>
            </p:sp>
          </p:grpSp>
          <p:grpSp>
            <p:nvGrpSpPr>
              <p:cNvPr id="51" name="Group 50">
                <a:extLst>
                  <a:ext uri="{FF2B5EF4-FFF2-40B4-BE49-F238E27FC236}">
                    <a16:creationId xmlns:a16="http://schemas.microsoft.com/office/drawing/2014/main" id="{7D31A720-2B20-CE53-F865-98122C4A6683}"/>
                  </a:ext>
                </a:extLst>
              </p:cNvPr>
              <p:cNvGrpSpPr/>
              <p:nvPr/>
            </p:nvGrpSpPr>
            <p:grpSpPr>
              <a:xfrm>
                <a:off x="2326745" y="4409327"/>
                <a:ext cx="2486848" cy="1020280"/>
                <a:chOff x="5553235" y="5535117"/>
                <a:chExt cx="2486848" cy="1020280"/>
              </a:xfrm>
            </p:grpSpPr>
            <p:sp>
              <p:nvSpPr>
                <p:cNvPr id="52" name="TextBox 51">
                  <a:extLst>
                    <a:ext uri="{FF2B5EF4-FFF2-40B4-BE49-F238E27FC236}">
                      <a16:creationId xmlns:a16="http://schemas.microsoft.com/office/drawing/2014/main" id="{FF91324B-0F19-8529-BDF6-85280CD1BB3D}"/>
                    </a:ext>
                  </a:extLst>
                </p:cNvPr>
                <p:cNvSpPr txBox="1"/>
                <p:nvPr/>
              </p:nvSpPr>
              <p:spPr>
                <a:xfrm>
                  <a:off x="5553235" y="5823658"/>
                  <a:ext cx="2486848" cy="731739"/>
                </a:xfrm>
                <a:prstGeom prst="rect">
                  <a:avLst/>
                </a:prstGeom>
                <a:noFill/>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Provided $50,000 grant for PPE &amp; enhanced remote work software</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rPr>
                    <a:t>Monroe CC</a:t>
                  </a:r>
                </a:p>
              </p:txBody>
            </p:sp>
            <p:sp>
              <p:nvSpPr>
                <p:cNvPr id="53" name="TextBox 52">
                  <a:extLst>
                    <a:ext uri="{FF2B5EF4-FFF2-40B4-BE49-F238E27FC236}">
                      <a16:creationId xmlns:a16="http://schemas.microsoft.com/office/drawing/2014/main" id="{7E8633C0-90FE-E303-25C7-34AB7585F56A}"/>
                    </a:ext>
                  </a:extLst>
                </p:cNvPr>
                <p:cNvSpPr txBox="1"/>
                <p:nvPr/>
              </p:nvSpPr>
              <p:spPr>
                <a:xfrm>
                  <a:off x="5553235" y="5535117"/>
                  <a:ext cx="601447" cy="321242"/>
                </a:xfrm>
                <a:prstGeom prst="rect">
                  <a:avLst/>
                </a:prstGeom>
                <a:noFill/>
              </p:spPr>
              <p:txBody>
                <a:bodyPr wrap="non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Tahoma" panose="020B0604030504040204" pitchFamily="34" charset="0"/>
                      <a:cs typeface="Lato" panose="020F0502020204030203" pitchFamily="34" charset="0"/>
                    </a:rPr>
                    <a:t>2021</a:t>
                  </a:r>
                </a:p>
              </p:txBody>
            </p:sp>
          </p:grpSp>
        </p:grpSp>
      </p:grpSp>
      <p:sp>
        <p:nvSpPr>
          <p:cNvPr id="11" name="TextBox 10">
            <a:extLst>
              <a:ext uri="{FF2B5EF4-FFF2-40B4-BE49-F238E27FC236}">
                <a16:creationId xmlns:a16="http://schemas.microsoft.com/office/drawing/2014/main" id="{76592A1B-7C19-63BD-0206-0FB74D8224CF}"/>
              </a:ext>
            </a:extLst>
          </p:cNvPr>
          <p:cNvSpPr txBox="1"/>
          <p:nvPr/>
        </p:nvSpPr>
        <p:spPr>
          <a:xfrm>
            <a:off x="11734799" y="6400800"/>
            <a:ext cx="258405" cy="246221"/>
          </a:xfrm>
          <a:prstGeom prst="rect">
            <a:avLst/>
          </a:prstGeom>
          <a:noFill/>
        </p:spPr>
        <p:txBody>
          <a:bodyPr wrap="none" rtlCol="0">
            <a:spAutoFit/>
          </a:bodyPr>
          <a:lstStyle/>
          <a:p>
            <a:pPr algn="r"/>
            <a:r>
              <a:rPr lang="en-US" sz="1000" dirty="0">
                <a:solidFill>
                  <a:srgbClr val="666666">
                    <a:alpha val="50000"/>
                  </a:srgbClr>
                </a:solidFill>
                <a:latin typeface="Lato" panose="020F0502020204030203" pitchFamily="34" charset="0"/>
                <a:ea typeface="Tahoma" panose="020B0604030504040204" pitchFamily="34" charset="0"/>
                <a:cs typeface="Lato" panose="020F0502020204030203" pitchFamily="34" charset="0"/>
              </a:rPr>
              <a:t>7</a:t>
            </a:r>
          </a:p>
        </p:txBody>
      </p:sp>
      <p:pic>
        <p:nvPicPr>
          <p:cNvPr id="12" name="Picture 11" descr="A white text in a blue circle&#10;&#10;Description automatically generated">
            <a:extLst>
              <a:ext uri="{FF2B5EF4-FFF2-40B4-BE49-F238E27FC236}">
                <a16:creationId xmlns:a16="http://schemas.microsoft.com/office/drawing/2014/main" id="{10BC8FB1-966C-7554-C0DF-BFEC4FB91ACC}"/>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brightnessContrast bright="-76000" contrast="-40000"/>
                    </a14:imgEffect>
                  </a14:imgLayer>
                </a14:imgProps>
              </a:ext>
              <a:ext uri="{28A0092B-C50C-407E-A947-70E740481C1C}">
                <a14:useLocalDpi xmlns:a14="http://schemas.microsoft.com/office/drawing/2010/main" val="0"/>
              </a:ext>
            </a:extLst>
          </a:blip>
          <a:srcRect/>
          <a:stretch/>
        </p:blipFill>
        <p:spPr>
          <a:xfrm>
            <a:off x="198796" y="6400798"/>
            <a:ext cx="553014" cy="246221"/>
          </a:xfrm>
          <a:prstGeom prst="rect">
            <a:avLst/>
          </a:prstGeom>
        </p:spPr>
      </p:pic>
      <p:sp>
        <p:nvSpPr>
          <p:cNvPr id="13" name="TextBox 12">
            <a:extLst>
              <a:ext uri="{FF2B5EF4-FFF2-40B4-BE49-F238E27FC236}">
                <a16:creationId xmlns:a16="http://schemas.microsoft.com/office/drawing/2014/main" id="{3E65EA08-C7C4-69BD-0152-B5670787E07A}"/>
              </a:ext>
            </a:extLst>
          </p:cNvPr>
          <p:cNvSpPr txBox="1"/>
          <p:nvPr/>
        </p:nvSpPr>
        <p:spPr>
          <a:xfrm>
            <a:off x="5659702" y="2003231"/>
            <a:ext cx="2148056" cy="510140"/>
          </a:xfrm>
          <a:prstGeom prst="rect">
            <a:avLst/>
          </a:prstGeom>
          <a:noFill/>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Established at </a:t>
            </a:r>
            <a:r>
              <a:rPr kumimoji="0" lang="en-US" sz="1200"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rPr>
              <a:t>Tompkins-Cortland Community College </a:t>
            </a:r>
          </a:p>
        </p:txBody>
      </p:sp>
      <p:sp>
        <p:nvSpPr>
          <p:cNvPr id="15" name="TextBox 14">
            <a:extLst>
              <a:ext uri="{FF2B5EF4-FFF2-40B4-BE49-F238E27FC236}">
                <a16:creationId xmlns:a16="http://schemas.microsoft.com/office/drawing/2014/main" id="{BE00BD13-7816-30EF-3B79-930433B5D3DD}"/>
              </a:ext>
            </a:extLst>
          </p:cNvPr>
          <p:cNvSpPr txBox="1"/>
          <p:nvPr/>
        </p:nvSpPr>
        <p:spPr>
          <a:xfrm>
            <a:off x="5659702" y="2513371"/>
            <a:ext cx="2148056" cy="510140"/>
          </a:xfrm>
          <a:prstGeom prst="rect">
            <a:avLst/>
          </a:prstGeom>
          <a:noFill/>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CBAC8"/>
                </a:solidFill>
                <a:effectLst/>
                <a:uLnTx/>
                <a:uFillTx/>
                <a:latin typeface="Lato" panose="020F0502020204030203" pitchFamily="34" charset="0"/>
                <a:ea typeface="Tahoma" panose="020B0604030504040204" pitchFamily="34" charset="0"/>
                <a:cs typeface="Lato" panose="020F0502020204030203" pitchFamily="34" charset="0"/>
              </a:rPr>
              <a:t>Grants approved every active year (2y)</a:t>
            </a:r>
          </a:p>
        </p:txBody>
      </p:sp>
      <p:grpSp>
        <p:nvGrpSpPr>
          <p:cNvPr id="127" name="Group 126">
            <a:extLst>
              <a:ext uri="{FF2B5EF4-FFF2-40B4-BE49-F238E27FC236}">
                <a16:creationId xmlns:a16="http://schemas.microsoft.com/office/drawing/2014/main" id="{90C7C758-6440-4F5E-F701-88C2BB0EE474}"/>
              </a:ext>
            </a:extLst>
          </p:cNvPr>
          <p:cNvGrpSpPr/>
          <p:nvPr/>
        </p:nvGrpSpPr>
        <p:grpSpPr>
          <a:xfrm>
            <a:off x="381000" y="3494886"/>
            <a:ext cx="11430000" cy="186266"/>
            <a:chOff x="381000" y="6036140"/>
            <a:chExt cx="11430000" cy="186266"/>
          </a:xfrm>
        </p:grpSpPr>
        <p:cxnSp>
          <p:nvCxnSpPr>
            <p:cNvPr id="128" name="Straight Connector 127">
              <a:extLst>
                <a:ext uri="{FF2B5EF4-FFF2-40B4-BE49-F238E27FC236}">
                  <a16:creationId xmlns:a16="http://schemas.microsoft.com/office/drawing/2014/main" id="{9E3F1474-36BF-724C-0CE7-8566D418F2E7}"/>
                </a:ext>
              </a:extLst>
            </p:cNvPr>
            <p:cNvCxnSpPr>
              <a:cxnSpLocks/>
            </p:cNvCxnSpPr>
            <p:nvPr/>
          </p:nvCxnSpPr>
          <p:spPr>
            <a:xfrm>
              <a:off x="381000" y="6129081"/>
              <a:ext cx="11430000" cy="0"/>
            </a:xfrm>
            <a:prstGeom prst="line">
              <a:avLst/>
            </a:prstGeom>
            <a:ln w="19050">
              <a:solidFill>
                <a:srgbClr val="000000"/>
              </a:solidFill>
              <a:prstDash val="sysDot"/>
              <a:headEnd type="diamond"/>
              <a:tailEnd type="triangle"/>
            </a:ln>
          </p:spPr>
          <p:style>
            <a:lnRef idx="1">
              <a:schemeClr val="accent1"/>
            </a:lnRef>
            <a:fillRef idx="0">
              <a:schemeClr val="accent1"/>
            </a:fillRef>
            <a:effectRef idx="0">
              <a:schemeClr val="accent1"/>
            </a:effectRef>
            <a:fontRef idx="minor">
              <a:schemeClr val="tx1"/>
            </a:fontRef>
          </p:style>
        </p:cxnSp>
        <p:grpSp>
          <p:nvGrpSpPr>
            <p:cNvPr id="129" name="Group 128">
              <a:extLst>
                <a:ext uri="{FF2B5EF4-FFF2-40B4-BE49-F238E27FC236}">
                  <a16:creationId xmlns:a16="http://schemas.microsoft.com/office/drawing/2014/main" id="{21A39FFE-103B-3D24-38BD-1C71049BEBED}"/>
                </a:ext>
              </a:extLst>
            </p:cNvPr>
            <p:cNvGrpSpPr/>
            <p:nvPr/>
          </p:nvGrpSpPr>
          <p:grpSpPr>
            <a:xfrm>
              <a:off x="562884" y="6036140"/>
              <a:ext cx="11065645" cy="186266"/>
              <a:chOff x="562884" y="6036140"/>
              <a:chExt cx="11065645" cy="186266"/>
            </a:xfrm>
          </p:grpSpPr>
          <p:grpSp>
            <p:nvGrpSpPr>
              <p:cNvPr id="130" name="Group 129">
                <a:extLst>
                  <a:ext uri="{FF2B5EF4-FFF2-40B4-BE49-F238E27FC236}">
                    <a16:creationId xmlns:a16="http://schemas.microsoft.com/office/drawing/2014/main" id="{D596F9EF-63C9-A603-DA88-D08193B32665}"/>
                  </a:ext>
                </a:extLst>
              </p:cNvPr>
              <p:cNvGrpSpPr/>
              <p:nvPr/>
            </p:nvGrpSpPr>
            <p:grpSpPr>
              <a:xfrm>
                <a:off x="609600" y="6084837"/>
                <a:ext cx="10972800" cy="91440"/>
                <a:chOff x="609600" y="3338944"/>
                <a:chExt cx="10972800" cy="91440"/>
              </a:xfrm>
            </p:grpSpPr>
            <p:sp>
              <p:nvSpPr>
                <p:cNvPr id="136" name="Oval 135">
                  <a:extLst>
                    <a:ext uri="{FF2B5EF4-FFF2-40B4-BE49-F238E27FC236}">
                      <a16:creationId xmlns:a16="http://schemas.microsoft.com/office/drawing/2014/main" id="{6C9AB023-B2A9-BE30-0696-27C3EABE6F0D}"/>
                    </a:ext>
                  </a:extLst>
                </p:cNvPr>
                <p:cNvSpPr/>
                <p:nvPr/>
              </p:nvSpPr>
              <p:spPr>
                <a:xfrm>
                  <a:off x="907288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3382E484-8932-D849-47EA-4E65B2AB3841}"/>
                    </a:ext>
                  </a:extLst>
                </p:cNvPr>
                <p:cNvSpPr/>
                <p:nvPr/>
              </p:nvSpPr>
              <p:spPr>
                <a:xfrm>
                  <a:off x="1149096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7A30557B-28DD-E857-669F-B97587D1A5E3}"/>
                    </a:ext>
                  </a:extLst>
                </p:cNvPr>
                <p:cNvSpPr/>
                <p:nvPr/>
              </p:nvSpPr>
              <p:spPr>
                <a:xfrm>
                  <a:off x="121412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C2B5F82E-8822-44D6-BAFD-EEB6CAF6FD41}"/>
                    </a:ext>
                  </a:extLst>
                </p:cNvPr>
                <p:cNvSpPr/>
                <p:nvPr/>
              </p:nvSpPr>
              <p:spPr>
                <a:xfrm>
                  <a:off x="181864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4CB51C03-9841-6932-6E82-9F6BA1712903}"/>
                    </a:ext>
                  </a:extLst>
                </p:cNvPr>
                <p:cNvSpPr/>
                <p:nvPr/>
              </p:nvSpPr>
              <p:spPr>
                <a:xfrm>
                  <a:off x="242316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D809322C-400D-468A-89D5-6884850F03A3}"/>
                    </a:ext>
                  </a:extLst>
                </p:cNvPr>
                <p:cNvSpPr/>
                <p:nvPr/>
              </p:nvSpPr>
              <p:spPr>
                <a:xfrm>
                  <a:off x="302768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9B9FC19B-4271-AB02-C8C3-A494CB85A66E}"/>
                    </a:ext>
                  </a:extLst>
                </p:cNvPr>
                <p:cNvSpPr/>
                <p:nvPr/>
              </p:nvSpPr>
              <p:spPr>
                <a:xfrm>
                  <a:off x="363220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49A6959F-FB67-CEE4-8DFC-6C607F1DE7F1}"/>
                    </a:ext>
                  </a:extLst>
                </p:cNvPr>
                <p:cNvSpPr/>
                <p:nvPr/>
              </p:nvSpPr>
              <p:spPr>
                <a:xfrm>
                  <a:off x="423672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47B89793-EB0A-84EC-4361-54B8304A177B}"/>
                    </a:ext>
                  </a:extLst>
                </p:cNvPr>
                <p:cNvSpPr/>
                <p:nvPr/>
              </p:nvSpPr>
              <p:spPr>
                <a:xfrm>
                  <a:off x="484124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BC50E8CB-EF5B-6AD6-2B5D-ACB3637FC90A}"/>
                    </a:ext>
                  </a:extLst>
                </p:cNvPr>
                <p:cNvSpPr/>
                <p:nvPr/>
              </p:nvSpPr>
              <p:spPr>
                <a:xfrm>
                  <a:off x="605028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3BFA9058-0A0D-9D30-96B3-13D41BC58AD9}"/>
                    </a:ext>
                  </a:extLst>
                </p:cNvPr>
                <p:cNvSpPr/>
                <p:nvPr/>
              </p:nvSpPr>
              <p:spPr>
                <a:xfrm>
                  <a:off x="665480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88326AF5-9AA8-84D3-EC3A-33241A0AE729}"/>
                    </a:ext>
                  </a:extLst>
                </p:cNvPr>
                <p:cNvSpPr/>
                <p:nvPr/>
              </p:nvSpPr>
              <p:spPr>
                <a:xfrm>
                  <a:off x="725932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E4F74D26-7DD3-6C96-78E2-F07BE905AE08}"/>
                    </a:ext>
                  </a:extLst>
                </p:cNvPr>
                <p:cNvSpPr/>
                <p:nvPr/>
              </p:nvSpPr>
              <p:spPr>
                <a:xfrm>
                  <a:off x="786384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BADC4895-D76C-5D57-A437-D1E184E518CC}"/>
                    </a:ext>
                  </a:extLst>
                </p:cNvPr>
                <p:cNvSpPr/>
                <p:nvPr/>
              </p:nvSpPr>
              <p:spPr>
                <a:xfrm>
                  <a:off x="846836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CF8CEDE0-3A1B-B868-CAFE-9C8FCE08B81B}"/>
                    </a:ext>
                  </a:extLst>
                </p:cNvPr>
                <p:cNvSpPr/>
                <p:nvPr/>
              </p:nvSpPr>
              <p:spPr>
                <a:xfrm>
                  <a:off x="967740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Oval 150">
                  <a:extLst>
                    <a:ext uri="{FF2B5EF4-FFF2-40B4-BE49-F238E27FC236}">
                      <a16:creationId xmlns:a16="http://schemas.microsoft.com/office/drawing/2014/main" id="{C6CF200D-2371-768A-4ACC-D9E6D89D1609}"/>
                    </a:ext>
                  </a:extLst>
                </p:cNvPr>
                <p:cNvSpPr/>
                <p:nvPr/>
              </p:nvSpPr>
              <p:spPr>
                <a:xfrm>
                  <a:off x="1088644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a:extLst>
                    <a:ext uri="{FF2B5EF4-FFF2-40B4-BE49-F238E27FC236}">
                      <a16:creationId xmlns:a16="http://schemas.microsoft.com/office/drawing/2014/main" id="{4A71F28F-B181-2966-8FC6-BD055BCBB426}"/>
                    </a:ext>
                  </a:extLst>
                </p:cNvPr>
                <p:cNvSpPr/>
                <p:nvPr/>
              </p:nvSpPr>
              <p:spPr>
                <a:xfrm>
                  <a:off x="60960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Oval 152">
                  <a:extLst>
                    <a:ext uri="{FF2B5EF4-FFF2-40B4-BE49-F238E27FC236}">
                      <a16:creationId xmlns:a16="http://schemas.microsoft.com/office/drawing/2014/main" id="{0FF9972C-0218-7C12-073D-F544D3AFBC1B}"/>
                    </a:ext>
                  </a:extLst>
                </p:cNvPr>
                <p:cNvSpPr/>
                <p:nvPr/>
              </p:nvSpPr>
              <p:spPr>
                <a:xfrm>
                  <a:off x="544576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a:extLst>
                    <a:ext uri="{FF2B5EF4-FFF2-40B4-BE49-F238E27FC236}">
                      <a16:creationId xmlns:a16="http://schemas.microsoft.com/office/drawing/2014/main" id="{67E828E8-A730-2B2D-AA0A-80940DD3E4B4}"/>
                    </a:ext>
                  </a:extLst>
                </p:cNvPr>
                <p:cNvSpPr/>
                <p:nvPr/>
              </p:nvSpPr>
              <p:spPr>
                <a:xfrm>
                  <a:off x="10281920" y="3338944"/>
                  <a:ext cx="91440" cy="91440"/>
                </a:xfrm>
                <a:prstGeom prst="ellipse">
                  <a:avLst/>
                </a:prstGeom>
                <a:solidFill>
                  <a:srgbClr val="000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1" name="Oval 130">
                <a:extLst>
                  <a:ext uri="{FF2B5EF4-FFF2-40B4-BE49-F238E27FC236}">
                    <a16:creationId xmlns:a16="http://schemas.microsoft.com/office/drawing/2014/main" id="{843829A6-0C2D-A8BB-39D3-C9B53CAF3115}"/>
                  </a:ext>
                </a:extLst>
              </p:cNvPr>
              <p:cNvSpPr/>
              <p:nvPr/>
            </p:nvSpPr>
            <p:spPr>
              <a:xfrm>
                <a:off x="562884" y="6038708"/>
                <a:ext cx="183698" cy="183698"/>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a:extLst>
                  <a:ext uri="{FF2B5EF4-FFF2-40B4-BE49-F238E27FC236}">
                    <a16:creationId xmlns:a16="http://schemas.microsoft.com/office/drawing/2014/main" id="{2519C975-91C9-2600-4EB5-C7D6D713CD17}"/>
                  </a:ext>
                </a:extLst>
              </p:cNvPr>
              <p:cNvSpPr/>
              <p:nvPr/>
            </p:nvSpPr>
            <p:spPr>
              <a:xfrm>
                <a:off x="5399631" y="6038708"/>
                <a:ext cx="183698" cy="183698"/>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F31FB078-922F-DCE9-1148-B236426CF381}"/>
                  </a:ext>
                </a:extLst>
              </p:cNvPr>
              <p:cNvSpPr/>
              <p:nvPr/>
            </p:nvSpPr>
            <p:spPr>
              <a:xfrm>
                <a:off x="10235791" y="6036140"/>
                <a:ext cx="183698" cy="183698"/>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a:extLst>
                  <a:ext uri="{FF2B5EF4-FFF2-40B4-BE49-F238E27FC236}">
                    <a16:creationId xmlns:a16="http://schemas.microsoft.com/office/drawing/2014/main" id="{7D1EF929-1F2D-C3FE-BA82-B8135401A25B}"/>
                  </a:ext>
                </a:extLst>
              </p:cNvPr>
              <p:cNvSpPr/>
              <p:nvPr/>
            </p:nvSpPr>
            <p:spPr>
              <a:xfrm>
                <a:off x="11444831" y="6036140"/>
                <a:ext cx="183698" cy="183698"/>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61EA07A9-0F4B-9396-CEF4-265580E69D6B}"/>
                  </a:ext>
                </a:extLst>
              </p:cNvPr>
              <p:cNvSpPr/>
              <p:nvPr/>
            </p:nvSpPr>
            <p:spPr>
              <a:xfrm>
                <a:off x="10840311" y="6036140"/>
                <a:ext cx="183698" cy="183698"/>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8" name="Group 157">
            <a:extLst>
              <a:ext uri="{FF2B5EF4-FFF2-40B4-BE49-F238E27FC236}">
                <a16:creationId xmlns:a16="http://schemas.microsoft.com/office/drawing/2014/main" id="{3A980C11-550C-AB03-D1CD-74435ED5A9E9}"/>
              </a:ext>
            </a:extLst>
          </p:cNvPr>
          <p:cNvGrpSpPr/>
          <p:nvPr/>
        </p:nvGrpSpPr>
        <p:grpSpPr>
          <a:xfrm>
            <a:off x="7989866" y="754223"/>
            <a:ext cx="3821134" cy="798681"/>
            <a:chOff x="7989866" y="793440"/>
            <a:chExt cx="3821134" cy="798681"/>
          </a:xfrm>
        </p:grpSpPr>
        <p:sp>
          <p:nvSpPr>
            <p:cNvPr id="156" name="TextBox 155">
              <a:extLst>
                <a:ext uri="{FF2B5EF4-FFF2-40B4-BE49-F238E27FC236}">
                  <a16:creationId xmlns:a16="http://schemas.microsoft.com/office/drawing/2014/main" id="{CB99D95C-BAA2-7080-F885-05BB5BAEF483}"/>
                </a:ext>
              </a:extLst>
            </p:cNvPr>
            <p:cNvSpPr txBox="1"/>
            <p:nvPr/>
          </p:nvSpPr>
          <p:spPr>
            <a:xfrm>
              <a:off x="10576367" y="793440"/>
              <a:ext cx="1234633" cy="321242"/>
            </a:xfrm>
            <a:prstGeom prst="rect">
              <a:avLst/>
            </a:prstGeom>
            <a:noFill/>
          </p:spPr>
          <p:txBody>
            <a:bodyPr wrap="none"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Tahoma" panose="020B0604030504040204" pitchFamily="34" charset="0"/>
                  <a:cs typeface="Lato" panose="020F0502020204030203" pitchFamily="34" charset="0"/>
                </a:rPr>
                <a:t>20</a:t>
              </a:r>
              <a:r>
                <a:rPr lang="en-US" sz="1400" b="1" dirty="0">
                  <a:solidFill>
                    <a:prstClr val="black"/>
                  </a:solidFill>
                  <a:latin typeface="Lato" panose="020F0502020204030203" pitchFamily="34" charset="0"/>
                  <a:ea typeface="Tahoma" panose="020B0604030504040204" pitchFamily="34" charset="0"/>
                  <a:cs typeface="Lato" panose="020F0502020204030203" pitchFamily="34" charset="0"/>
                </a:rPr>
                <a:t>23</a:t>
              </a: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Tahoma" panose="020B0604030504040204" pitchFamily="34" charset="0"/>
                  <a:cs typeface="Lato" panose="020F0502020204030203" pitchFamily="34" charset="0"/>
                </a:rPr>
                <a:t> &amp; 2024</a:t>
              </a:r>
            </a:p>
          </p:txBody>
        </p:sp>
        <p:sp>
          <p:nvSpPr>
            <p:cNvPr id="157" name="TextBox 156">
              <a:extLst>
                <a:ext uri="{FF2B5EF4-FFF2-40B4-BE49-F238E27FC236}">
                  <a16:creationId xmlns:a16="http://schemas.microsoft.com/office/drawing/2014/main" id="{3F593DCC-E021-0E1C-D5EA-01EA9E6DD0BE}"/>
                </a:ext>
              </a:extLst>
            </p:cNvPr>
            <p:cNvSpPr txBox="1"/>
            <p:nvPr/>
          </p:nvSpPr>
          <p:spPr>
            <a:xfrm>
              <a:off x="7989866" y="1081981"/>
              <a:ext cx="3821134" cy="510140"/>
            </a:xfrm>
            <a:prstGeom prst="rect">
              <a:avLst/>
            </a:prstGeom>
            <a:noFill/>
          </p:spPr>
          <p:txBody>
            <a:bodyPr wrap="square" anchor="t">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Established at </a:t>
              </a:r>
              <a:r>
                <a:rPr kumimoji="0" lang="en-US" sz="1200"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rPr>
                <a:t>Cayuga Community College </a:t>
              </a:r>
              <a:r>
                <a:rPr kumimoji="0" lang="en-US" sz="1200" b="0" i="0" u="none" strike="noStrike" kern="1200" cap="none" spc="0" normalizeH="0" baseline="0" noProof="0" dirty="0">
                  <a:ln>
                    <a:noFill/>
                  </a:ln>
                  <a:solidFill>
                    <a:srgbClr val="666666"/>
                  </a:solidFill>
                  <a:effectLst/>
                  <a:uLnTx/>
                  <a:uFillTx/>
                  <a:latin typeface="Lato" panose="020F0502020204030203" pitchFamily="34" charset="0"/>
                  <a:ea typeface="Tahoma" panose="020B0604030504040204" pitchFamily="34" charset="0"/>
                  <a:cs typeface="Lato" panose="020F0502020204030203" pitchFamily="34" charset="0"/>
                </a:rPr>
                <a:t>&amp; Partnered with </a:t>
              </a:r>
              <a:r>
                <a:rPr kumimoji="0" lang="en-US" sz="1200" b="1" i="0" u="none" strike="noStrike" kern="1200" cap="none" spc="0" normalizeH="0" baseline="0" noProof="0" dirty="0">
                  <a:ln>
                    <a:noFill/>
                  </a:ln>
                  <a:solidFill>
                    <a:srgbClr val="FF6699"/>
                  </a:solidFill>
                  <a:effectLst/>
                  <a:uLnTx/>
                  <a:uFillTx/>
                  <a:latin typeface="Lato" panose="020F0502020204030203" pitchFamily="34" charset="0"/>
                  <a:ea typeface="Tahoma" panose="020B0604030504040204" pitchFamily="34" charset="0"/>
                  <a:cs typeface="Lato" panose="020F0502020204030203" pitchFamily="34" charset="0"/>
                </a:rPr>
                <a:t>Marine Corps Scholarship Foundation</a:t>
              </a:r>
            </a:p>
          </p:txBody>
        </p:sp>
      </p:grpSp>
      <p:cxnSp>
        <p:nvCxnSpPr>
          <p:cNvPr id="160" name="Straight Connector 159">
            <a:extLst>
              <a:ext uri="{FF2B5EF4-FFF2-40B4-BE49-F238E27FC236}">
                <a16:creationId xmlns:a16="http://schemas.microsoft.com/office/drawing/2014/main" id="{181D3BCF-0D8A-189B-A227-2DFB1A6F3AAD}"/>
              </a:ext>
            </a:extLst>
          </p:cNvPr>
          <p:cNvCxnSpPr>
            <a:cxnSpLocks/>
            <a:endCxn id="161" idx="1"/>
          </p:cNvCxnSpPr>
          <p:nvPr/>
        </p:nvCxnSpPr>
        <p:spPr>
          <a:xfrm>
            <a:off x="11227537" y="1597148"/>
            <a:ext cx="0" cy="157613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1" name="Right Brace 160">
            <a:extLst>
              <a:ext uri="{FF2B5EF4-FFF2-40B4-BE49-F238E27FC236}">
                <a16:creationId xmlns:a16="http://schemas.microsoft.com/office/drawing/2014/main" id="{D2104A78-FCF8-B0C1-1C6A-29729049127B}"/>
              </a:ext>
            </a:extLst>
          </p:cNvPr>
          <p:cNvSpPr/>
          <p:nvPr/>
        </p:nvSpPr>
        <p:spPr>
          <a:xfrm rot="16200000">
            <a:off x="11072723" y="3042405"/>
            <a:ext cx="333077" cy="594827"/>
          </a:xfrm>
          <a:prstGeom prst="rightBrace">
            <a:avLst>
              <a:gd name="adj1" fmla="val 52235"/>
              <a:gd name="adj2" fmla="val 48029"/>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Right Brace 166">
            <a:extLst>
              <a:ext uri="{FF2B5EF4-FFF2-40B4-BE49-F238E27FC236}">
                <a16:creationId xmlns:a16="http://schemas.microsoft.com/office/drawing/2014/main" id="{A4575ADE-2901-CCC1-AF5B-F09C6FC2B74E}"/>
              </a:ext>
            </a:extLst>
          </p:cNvPr>
          <p:cNvSpPr/>
          <p:nvPr/>
        </p:nvSpPr>
        <p:spPr>
          <a:xfrm rot="5400000">
            <a:off x="5296846" y="2290677"/>
            <a:ext cx="401722" cy="1965703"/>
          </a:xfrm>
          <a:prstGeom prst="rightBrace">
            <a:avLst>
              <a:gd name="adj1" fmla="val 52235"/>
              <a:gd name="adj2" fmla="val 50452"/>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135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Diagonal Corners Rounded 32">
            <a:extLst>
              <a:ext uri="{FF2B5EF4-FFF2-40B4-BE49-F238E27FC236}">
                <a16:creationId xmlns:a16="http://schemas.microsoft.com/office/drawing/2014/main" id="{A0250E47-2972-9E65-2050-9F2591071CC2}"/>
              </a:ext>
            </a:extLst>
          </p:cNvPr>
          <p:cNvSpPr/>
          <p:nvPr/>
        </p:nvSpPr>
        <p:spPr>
          <a:xfrm>
            <a:off x="9905998" y="-3063"/>
            <a:ext cx="2286000" cy="2286000"/>
          </a:xfrm>
          <a:prstGeom prst="round2DiagRect">
            <a:avLst>
              <a:gd name="adj1" fmla="val 0"/>
              <a:gd name="adj2" fmla="val 14000"/>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137160" rIns="137160" bIns="137160" rtlCol="0" anchor="t"/>
          <a:lstStyle/>
          <a:p>
            <a:pPr>
              <a:lnSpc>
                <a:spcPct val="120000"/>
              </a:lnSpc>
            </a:pPr>
            <a:r>
              <a:rPr lang="en-US" sz="800" dirty="0">
                <a:solidFill>
                  <a:schemeClr val="bg1"/>
                </a:solidFill>
                <a:latin typeface="Lato" panose="020F0502020204030203" pitchFamily="34" charset="0"/>
                <a:ea typeface="Tahoma" panose="020B0604030504040204" pitchFamily="34" charset="0"/>
                <a:cs typeface="Lato" panose="020F0502020204030203" pitchFamily="34" charset="0"/>
              </a:rPr>
              <a:t>“Thank you so much for the funds you provided me to get my plumbing fixed. </a:t>
            </a:r>
          </a:p>
          <a:p>
            <a:pPr>
              <a:lnSpc>
                <a:spcPct val="120000"/>
              </a:lnSpc>
            </a:pPr>
            <a:endParaRPr lang="en-US" sz="800" dirty="0">
              <a:solidFill>
                <a:schemeClr val="bg1"/>
              </a:solidFill>
              <a:latin typeface="Lato" panose="020F0502020204030203" pitchFamily="34" charset="0"/>
              <a:ea typeface="Tahoma" panose="020B0604030504040204" pitchFamily="34" charset="0"/>
              <a:cs typeface="Lato" panose="020F0502020204030203" pitchFamily="34" charset="0"/>
            </a:endParaRPr>
          </a:p>
          <a:p>
            <a:pPr>
              <a:lnSpc>
                <a:spcPct val="120000"/>
              </a:lnSpc>
            </a:pPr>
            <a:r>
              <a:rPr lang="en-US" sz="800" dirty="0">
                <a:solidFill>
                  <a:schemeClr val="bg1"/>
                </a:solidFill>
                <a:latin typeface="Lato" panose="020F0502020204030203" pitchFamily="34" charset="0"/>
                <a:ea typeface="Tahoma" panose="020B0604030504040204" pitchFamily="34" charset="0"/>
                <a:cs typeface="Lato" panose="020F0502020204030203" pitchFamily="34" charset="0"/>
              </a:rPr>
              <a:t>Because of your generosity, I can continue with the nursing program and graduate this December.”</a:t>
            </a:r>
          </a:p>
          <a:p>
            <a:pPr>
              <a:lnSpc>
                <a:spcPct val="120000"/>
              </a:lnSpc>
            </a:pPr>
            <a:endParaRPr lang="en-US" sz="800" dirty="0">
              <a:solidFill>
                <a:schemeClr val="bg1"/>
              </a:solidFill>
              <a:latin typeface="Lato" panose="020F0502020204030203" pitchFamily="34" charset="0"/>
              <a:ea typeface="Tahoma" panose="020B0604030504040204" pitchFamily="34" charset="0"/>
              <a:cs typeface="Lato" panose="020F0502020204030203" pitchFamily="34" charset="0"/>
            </a:endParaRPr>
          </a:p>
          <a:p>
            <a:pPr>
              <a:lnSpc>
                <a:spcPct val="120000"/>
              </a:lnSpc>
            </a:pPr>
            <a:endParaRPr lang="en-US" sz="800" dirty="0">
              <a:solidFill>
                <a:schemeClr val="bg1"/>
              </a:solidFill>
              <a:latin typeface="Lato" panose="020F0502020204030203" pitchFamily="34" charset="0"/>
              <a:ea typeface="Tahoma" panose="020B0604030504040204" pitchFamily="34" charset="0"/>
              <a:cs typeface="Lato" panose="020F0502020204030203" pitchFamily="34" charset="0"/>
            </a:endParaRPr>
          </a:p>
          <a:p>
            <a:pPr>
              <a:lnSpc>
                <a:spcPct val="120000"/>
              </a:lnSpc>
            </a:pPr>
            <a:endParaRPr lang="en-US" sz="800" dirty="0">
              <a:solidFill>
                <a:schemeClr val="bg1"/>
              </a:solidFill>
              <a:latin typeface="Lato" panose="020F0502020204030203" pitchFamily="34" charset="0"/>
              <a:ea typeface="Tahoma" panose="020B0604030504040204" pitchFamily="34" charset="0"/>
              <a:cs typeface="Lato" panose="020F0502020204030203" pitchFamily="34" charset="0"/>
            </a:endParaRPr>
          </a:p>
          <a:p>
            <a:pPr>
              <a:lnSpc>
                <a:spcPct val="120000"/>
              </a:lnSpc>
            </a:pPr>
            <a:endParaRPr lang="en-US" sz="800" dirty="0">
              <a:solidFill>
                <a:schemeClr val="bg1"/>
              </a:solidFill>
              <a:latin typeface="Lato" panose="020F0502020204030203" pitchFamily="34" charset="0"/>
              <a:ea typeface="Tahoma" panose="020B0604030504040204" pitchFamily="34" charset="0"/>
              <a:cs typeface="Lato" panose="020F0502020204030203" pitchFamily="34" charset="0"/>
            </a:endParaRPr>
          </a:p>
          <a:p>
            <a:pPr>
              <a:lnSpc>
                <a:spcPct val="120000"/>
              </a:lnSpc>
            </a:pPr>
            <a:endParaRPr lang="en-US" sz="800" dirty="0">
              <a:solidFill>
                <a:schemeClr val="bg1"/>
              </a:solidFill>
              <a:latin typeface="Lato" panose="020F0502020204030203" pitchFamily="34" charset="0"/>
              <a:ea typeface="Tahoma" panose="020B0604030504040204" pitchFamily="34" charset="0"/>
              <a:cs typeface="Lato" panose="020F0502020204030203" pitchFamily="34" charset="0"/>
            </a:endParaRPr>
          </a:p>
          <a:p>
            <a:pPr>
              <a:lnSpc>
                <a:spcPct val="120000"/>
              </a:lnSpc>
            </a:pPr>
            <a:endParaRPr lang="en-US" sz="800" dirty="0">
              <a:solidFill>
                <a:schemeClr val="bg1"/>
              </a:solidFill>
              <a:latin typeface="Lato" panose="020F0502020204030203" pitchFamily="34" charset="0"/>
              <a:ea typeface="Tahoma" panose="020B0604030504040204" pitchFamily="34" charset="0"/>
              <a:cs typeface="Lato" panose="020F0502020204030203" pitchFamily="34" charset="0"/>
            </a:endParaRPr>
          </a:p>
          <a:p>
            <a:pPr algn="r">
              <a:lnSpc>
                <a:spcPct val="120000"/>
              </a:lnSpc>
            </a:pPr>
            <a:r>
              <a:rPr lang="en-US" sz="800" b="1" dirty="0">
                <a:solidFill>
                  <a:schemeClr val="bg1"/>
                </a:solidFill>
                <a:latin typeface="Lato" panose="020F0502020204030203" pitchFamily="34" charset="0"/>
                <a:ea typeface="Tahoma" panose="020B0604030504040204" pitchFamily="34" charset="0"/>
                <a:cs typeface="Lato" panose="020F0502020204030203" pitchFamily="34" charset="0"/>
              </a:rPr>
              <a:t>J.J.</a:t>
            </a:r>
          </a:p>
        </p:txBody>
      </p:sp>
      <p:sp>
        <p:nvSpPr>
          <p:cNvPr id="34" name="Rectangle: Diagonal Corners Rounded 33">
            <a:extLst>
              <a:ext uri="{FF2B5EF4-FFF2-40B4-BE49-F238E27FC236}">
                <a16:creationId xmlns:a16="http://schemas.microsoft.com/office/drawing/2014/main" id="{953FDF8C-6FD6-6CE2-E80C-50D58F9EDAE2}"/>
              </a:ext>
            </a:extLst>
          </p:cNvPr>
          <p:cNvSpPr/>
          <p:nvPr/>
        </p:nvSpPr>
        <p:spPr>
          <a:xfrm>
            <a:off x="5334000" y="2282937"/>
            <a:ext cx="2286000" cy="2286000"/>
          </a:xfrm>
          <a:prstGeom prst="round2DiagRect">
            <a:avLst/>
          </a:prstGeom>
          <a:solidFill>
            <a:srgbClr val="1CBAC8"/>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137160" rIns="137160" bIns="137160" rtlCol="0" anchor="t"/>
          <a:lstStyle/>
          <a:p>
            <a:pPr>
              <a:lnSpc>
                <a:spcPct val="120000"/>
              </a:lnSpc>
            </a:pPr>
            <a:r>
              <a:rPr lang="en-US" sz="800" dirty="0">
                <a:solidFill>
                  <a:schemeClr val="bg1"/>
                </a:solidFill>
                <a:latin typeface="Lato" panose="020F0502020204030203" pitchFamily="34" charset="0"/>
                <a:ea typeface="Tahoma" panose="020B0604030504040204" pitchFamily="34" charset="0"/>
                <a:cs typeface="Lato" panose="020F0502020204030203" pitchFamily="34" charset="0"/>
              </a:rPr>
              <a:t>“After receiving this gift, I was able to focus on the important things in my life and not just maintain my grades, but bring them up to A’s. </a:t>
            </a:r>
          </a:p>
          <a:p>
            <a:pPr>
              <a:lnSpc>
                <a:spcPct val="120000"/>
              </a:lnSpc>
            </a:pPr>
            <a:endParaRPr lang="en-US" sz="800" dirty="0">
              <a:solidFill>
                <a:schemeClr val="bg1"/>
              </a:solidFill>
              <a:latin typeface="Lato" panose="020F0502020204030203" pitchFamily="34" charset="0"/>
              <a:ea typeface="Tahoma" panose="020B0604030504040204" pitchFamily="34" charset="0"/>
              <a:cs typeface="Lato" panose="020F0502020204030203" pitchFamily="34" charset="0"/>
            </a:endParaRPr>
          </a:p>
          <a:p>
            <a:pPr>
              <a:lnSpc>
                <a:spcPct val="120000"/>
              </a:lnSpc>
            </a:pPr>
            <a:r>
              <a:rPr lang="en-US" sz="800" dirty="0">
                <a:solidFill>
                  <a:schemeClr val="bg1"/>
                </a:solidFill>
                <a:latin typeface="Lato" panose="020F0502020204030203" pitchFamily="34" charset="0"/>
                <a:ea typeface="Tahoma" panose="020B0604030504040204" pitchFamily="34" charset="0"/>
                <a:cs typeface="Lato" panose="020F0502020204030203" pitchFamily="34" charset="0"/>
              </a:rPr>
              <a:t>Again, I am at a loss of words for what this means to me, and I look forward to the day when I can contribute so significantly to another deserving nursing student down the road.”</a:t>
            </a:r>
          </a:p>
          <a:p>
            <a:pPr>
              <a:lnSpc>
                <a:spcPct val="120000"/>
              </a:lnSpc>
            </a:pPr>
            <a:endParaRPr lang="en-US" sz="800" dirty="0">
              <a:solidFill>
                <a:schemeClr val="bg1"/>
              </a:solidFill>
              <a:latin typeface="Lato" panose="020F0502020204030203" pitchFamily="34" charset="0"/>
              <a:ea typeface="Tahoma" panose="020B0604030504040204" pitchFamily="34" charset="0"/>
              <a:cs typeface="Lato" panose="020F0502020204030203" pitchFamily="34" charset="0"/>
            </a:endParaRPr>
          </a:p>
          <a:p>
            <a:pPr>
              <a:lnSpc>
                <a:spcPct val="120000"/>
              </a:lnSpc>
            </a:pPr>
            <a:endParaRPr lang="en-US" sz="800" dirty="0">
              <a:solidFill>
                <a:schemeClr val="bg1"/>
              </a:solidFill>
              <a:latin typeface="Lato" panose="020F0502020204030203" pitchFamily="34" charset="0"/>
              <a:ea typeface="Tahoma" panose="020B0604030504040204" pitchFamily="34" charset="0"/>
              <a:cs typeface="Lato" panose="020F0502020204030203" pitchFamily="34" charset="0"/>
            </a:endParaRPr>
          </a:p>
          <a:p>
            <a:pPr algn="r">
              <a:lnSpc>
                <a:spcPct val="120000"/>
              </a:lnSpc>
            </a:pPr>
            <a:r>
              <a:rPr lang="en-US" sz="800" b="1" dirty="0">
                <a:solidFill>
                  <a:schemeClr val="bg1"/>
                </a:solidFill>
                <a:latin typeface="Lato" panose="020F0502020204030203" pitchFamily="34" charset="0"/>
                <a:ea typeface="Tahoma" panose="020B0604030504040204" pitchFamily="34" charset="0"/>
                <a:cs typeface="Lato" panose="020F0502020204030203" pitchFamily="34" charset="0"/>
              </a:rPr>
              <a:t>A.B.</a:t>
            </a:r>
          </a:p>
        </p:txBody>
      </p:sp>
      <p:sp>
        <p:nvSpPr>
          <p:cNvPr id="36" name="Rectangle: Diagonal Corners Rounded 35">
            <a:extLst>
              <a:ext uri="{FF2B5EF4-FFF2-40B4-BE49-F238E27FC236}">
                <a16:creationId xmlns:a16="http://schemas.microsoft.com/office/drawing/2014/main" id="{40D8D948-278F-22F4-88DA-BD33ADDFA708}"/>
              </a:ext>
            </a:extLst>
          </p:cNvPr>
          <p:cNvSpPr/>
          <p:nvPr/>
        </p:nvSpPr>
        <p:spPr>
          <a:xfrm>
            <a:off x="9905998" y="2282937"/>
            <a:ext cx="2286000" cy="2286000"/>
          </a:xfrm>
          <a:prstGeom prst="round2DiagRect">
            <a:avLst/>
          </a:prstGeom>
          <a:solidFill>
            <a:srgbClr val="FFF580"/>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137160" rIns="137160" bIns="137160" rtlCol="0" anchor="t"/>
          <a:lstStyle/>
          <a:p>
            <a:pPr>
              <a:lnSpc>
                <a:spcPct val="120000"/>
              </a:lnSpc>
            </a:pPr>
            <a:r>
              <a:rPr lang="en-US" sz="800" dirty="0">
                <a:solidFill>
                  <a:srgbClr val="000000"/>
                </a:solidFill>
                <a:latin typeface="Lato" panose="020F0502020204030203" pitchFamily="34" charset="0"/>
                <a:ea typeface="Tahoma" panose="020B0604030504040204" pitchFamily="34" charset="0"/>
                <a:cs typeface="Lato" panose="020F0502020204030203" pitchFamily="34" charset="0"/>
              </a:rPr>
              <a:t>“You were there when I had no one and had almost lost hope. </a:t>
            </a:r>
          </a:p>
          <a:p>
            <a:pPr>
              <a:lnSpc>
                <a:spcPct val="120000"/>
              </a:lnSpc>
            </a:pPr>
            <a:endParaRPr lang="en-US" sz="800" dirty="0">
              <a:solidFill>
                <a:srgbClr val="000000"/>
              </a:solidFill>
              <a:latin typeface="Lato" panose="020F0502020204030203" pitchFamily="34" charset="0"/>
              <a:ea typeface="Tahoma" panose="020B0604030504040204" pitchFamily="34" charset="0"/>
              <a:cs typeface="Lato" panose="020F0502020204030203" pitchFamily="34" charset="0"/>
            </a:endParaRPr>
          </a:p>
          <a:p>
            <a:pPr>
              <a:lnSpc>
                <a:spcPct val="120000"/>
              </a:lnSpc>
            </a:pPr>
            <a:r>
              <a:rPr lang="en-US" sz="800" dirty="0">
                <a:solidFill>
                  <a:srgbClr val="000000"/>
                </a:solidFill>
                <a:latin typeface="Lato" panose="020F0502020204030203" pitchFamily="34" charset="0"/>
                <a:ea typeface="Tahoma" panose="020B0604030504040204" pitchFamily="34" charset="0"/>
                <a:cs typeface="Lato" panose="020F0502020204030203" pitchFamily="34" charset="0"/>
              </a:rPr>
              <a:t>You gave me a chance without ever saying one word to me or knowing who I am….”</a:t>
            </a:r>
          </a:p>
          <a:p>
            <a:pPr>
              <a:lnSpc>
                <a:spcPct val="120000"/>
              </a:lnSpc>
            </a:pPr>
            <a:endParaRPr lang="en-US" sz="800" dirty="0">
              <a:solidFill>
                <a:srgbClr val="000000"/>
              </a:solidFill>
              <a:latin typeface="Lato" panose="020F0502020204030203" pitchFamily="34" charset="0"/>
              <a:ea typeface="Tahoma" panose="020B0604030504040204" pitchFamily="34" charset="0"/>
              <a:cs typeface="Lato" panose="020F0502020204030203" pitchFamily="34" charset="0"/>
            </a:endParaRPr>
          </a:p>
          <a:p>
            <a:pPr>
              <a:lnSpc>
                <a:spcPct val="120000"/>
              </a:lnSpc>
            </a:pPr>
            <a:endParaRPr lang="en-US" sz="800" dirty="0">
              <a:solidFill>
                <a:srgbClr val="000000"/>
              </a:solidFill>
              <a:latin typeface="Lato" panose="020F0502020204030203" pitchFamily="34" charset="0"/>
              <a:ea typeface="Tahoma" panose="020B0604030504040204" pitchFamily="34" charset="0"/>
              <a:cs typeface="Lato" panose="020F0502020204030203" pitchFamily="34" charset="0"/>
            </a:endParaRPr>
          </a:p>
          <a:p>
            <a:pPr>
              <a:lnSpc>
                <a:spcPct val="120000"/>
              </a:lnSpc>
            </a:pPr>
            <a:endParaRPr lang="en-US" sz="800" dirty="0">
              <a:solidFill>
                <a:srgbClr val="000000"/>
              </a:solidFill>
              <a:latin typeface="Lato" panose="020F0502020204030203" pitchFamily="34" charset="0"/>
              <a:ea typeface="Tahoma" panose="020B0604030504040204" pitchFamily="34" charset="0"/>
              <a:cs typeface="Lato" panose="020F0502020204030203" pitchFamily="34" charset="0"/>
            </a:endParaRPr>
          </a:p>
          <a:p>
            <a:pPr>
              <a:lnSpc>
                <a:spcPct val="120000"/>
              </a:lnSpc>
            </a:pPr>
            <a:endParaRPr lang="en-US" sz="800" dirty="0">
              <a:solidFill>
                <a:srgbClr val="000000"/>
              </a:solidFill>
              <a:latin typeface="Lato" panose="020F0502020204030203" pitchFamily="34" charset="0"/>
              <a:ea typeface="Tahoma" panose="020B0604030504040204" pitchFamily="34" charset="0"/>
              <a:cs typeface="Lato" panose="020F0502020204030203" pitchFamily="34" charset="0"/>
            </a:endParaRPr>
          </a:p>
          <a:p>
            <a:pPr>
              <a:lnSpc>
                <a:spcPct val="120000"/>
              </a:lnSpc>
            </a:pPr>
            <a:endParaRPr lang="en-US" sz="800" dirty="0">
              <a:solidFill>
                <a:srgbClr val="000000"/>
              </a:solidFill>
              <a:latin typeface="Lato" panose="020F0502020204030203" pitchFamily="34" charset="0"/>
              <a:ea typeface="Tahoma" panose="020B0604030504040204" pitchFamily="34" charset="0"/>
              <a:cs typeface="Lato" panose="020F0502020204030203" pitchFamily="34" charset="0"/>
            </a:endParaRPr>
          </a:p>
          <a:p>
            <a:pPr>
              <a:lnSpc>
                <a:spcPct val="120000"/>
              </a:lnSpc>
            </a:pPr>
            <a:endParaRPr lang="en-US" sz="800" dirty="0">
              <a:solidFill>
                <a:srgbClr val="000000"/>
              </a:solidFill>
              <a:latin typeface="Lato" panose="020F0502020204030203" pitchFamily="34" charset="0"/>
              <a:ea typeface="Tahoma" panose="020B0604030504040204" pitchFamily="34" charset="0"/>
              <a:cs typeface="Lato" panose="020F0502020204030203" pitchFamily="34" charset="0"/>
            </a:endParaRPr>
          </a:p>
          <a:p>
            <a:pPr algn="r">
              <a:lnSpc>
                <a:spcPct val="120000"/>
              </a:lnSpc>
            </a:pPr>
            <a:r>
              <a:rPr lang="en-US" sz="800" b="1" dirty="0">
                <a:solidFill>
                  <a:srgbClr val="000000"/>
                </a:solidFill>
                <a:latin typeface="Lato" panose="020F0502020204030203" pitchFamily="34" charset="0"/>
                <a:ea typeface="Tahoma" panose="020B0604030504040204" pitchFamily="34" charset="0"/>
                <a:cs typeface="Lato" panose="020F0502020204030203" pitchFamily="34" charset="0"/>
              </a:rPr>
              <a:t>K.B.</a:t>
            </a:r>
          </a:p>
        </p:txBody>
      </p:sp>
      <p:sp>
        <p:nvSpPr>
          <p:cNvPr id="2" name="TextBox 1">
            <a:extLst>
              <a:ext uri="{FF2B5EF4-FFF2-40B4-BE49-F238E27FC236}">
                <a16:creationId xmlns:a16="http://schemas.microsoft.com/office/drawing/2014/main" id="{5184939B-CF90-EEA6-B4E2-68164445AE2E}"/>
              </a:ext>
            </a:extLst>
          </p:cNvPr>
          <p:cNvSpPr txBox="1"/>
          <p:nvPr/>
        </p:nvSpPr>
        <p:spPr>
          <a:xfrm>
            <a:off x="235296" y="210981"/>
            <a:ext cx="3361818" cy="707886"/>
          </a:xfrm>
          <a:prstGeom prst="rect">
            <a:avLst/>
          </a:prstGeom>
          <a:noFill/>
        </p:spPr>
        <p:txBody>
          <a:bodyPr wrap="none" rtlCol="0">
            <a:spAutoFit/>
          </a:bodyPr>
          <a:lstStyle/>
          <a:p>
            <a:r>
              <a:rPr lang="en-US" sz="4000" dirty="0">
                <a:latin typeface="Cormorant Infant Medium" pitchFamily="2" charset="0"/>
                <a:ea typeface="Cormorant Infant Medium" pitchFamily="2" charset="0"/>
              </a:rPr>
              <a:t>OUR IMPACT</a:t>
            </a:r>
          </a:p>
        </p:txBody>
      </p:sp>
      <p:sp>
        <p:nvSpPr>
          <p:cNvPr id="29" name="TextBox 28">
            <a:extLst>
              <a:ext uri="{FF2B5EF4-FFF2-40B4-BE49-F238E27FC236}">
                <a16:creationId xmlns:a16="http://schemas.microsoft.com/office/drawing/2014/main" id="{AD9E4B8D-2FE4-7C6E-58D4-84DAB8415FEB}"/>
              </a:ext>
            </a:extLst>
          </p:cNvPr>
          <p:cNvSpPr txBox="1"/>
          <p:nvPr/>
        </p:nvSpPr>
        <p:spPr>
          <a:xfrm>
            <a:off x="336966" y="1028683"/>
            <a:ext cx="4875410" cy="2508507"/>
          </a:xfrm>
          <a:prstGeom prst="rect">
            <a:avLst/>
          </a:prstGeom>
          <a:noFill/>
          <a:ln w="19050">
            <a:solidFill>
              <a:schemeClr val="tx1"/>
            </a:solidFill>
          </a:ln>
        </p:spPr>
        <p:txBody>
          <a:bodyPr wrap="square" anchor="t">
            <a:spAutoFit/>
          </a:bodyPr>
          <a:lstStyle/>
          <a:p>
            <a:pPr algn="l"/>
            <a:r>
              <a:rPr lang="en-US" sz="1300" dirty="0">
                <a:solidFill>
                  <a:srgbClr val="666666"/>
                </a:solidFill>
                <a:latin typeface="Lato" panose="020F0502020204030203" pitchFamily="34" charset="0"/>
                <a:ea typeface="Lato" panose="020F0502020204030203" pitchFamily="34" charset="0"/>
                <a:cs typeface="Lato" panose="020F0502020204030203" pitchFamily="34" charset="0"/>
              </a:rPr>
              <a:t>“</a:t>
            </a:r>
            <a:r>
              <a:rPr lang="en-US" sz="1300" b="0" i="0" u="none" strike="noStrike" dirty="0">
                <a:solidFill>
                  <a:srgbClr val="000000"/>
                </a:solidFill>
                <a:effectLst/>
                <a:highlight>
                  <a:srgbClr val="FFFFFF"/>
                </a:highlight>
                <a:latin typeface="Lato" panose="020F0502020204030203" pitchFamily="34" charset="0"/>
                <a:ea typeface="Lato" panose="020F0502020204030203" pitchFamily="34" charset="0"/>
                <a:cs typeface="Lato" panose="020F0502020204030203" pitchFamily="34" charset="0"/>
              </a:rPr>
              <a:t>Nursing school is hard. Students are putting their lives on hold and doing everything in their power to be successful. When something financially unexpected happens in their lives that could hold them back, The Mary Porcari Brady Fund gives Monroe Community College the ability to help students pay for those expenses so they can continue their work in the classroom. The MPB Fund allows students to keep moving forward toward their dreams, and helps them to succeed. It is truly a life-changing opportunity for so many.”</a:t>
            </a:r>
          </a:p>
          <a:p>
            <a:br>
              <a:rPr lang="en-US" sz="1300" dirty="0">
                <a:latin typeface="Lato" panose="020F0502020204030203" pitchFamily="34" charset="0"/>
                <a:ea typeface="Lato" panose="020F0502020204030203" pitchFamily="34" charset="0"/>
                <a:cs typeface="Lato" panose="020F0502020204030203" pitchFamily="34" charset="0"/>
              </a:rPr>
            </a:br>
            <a:r>
              <a:rPr lang="en-US" sz="1300" b="1" dirty="0">
                <a:latin typeface="Lato" panose="020F0502020204030203" pitchFamily="34" charset="0"/>
                <a:ea typeface="Lato" panose="020F0502020204030203" pitchFamily="34" charset="0"/>
                <a:cs typeface="Lato" panose="020F0502020204030203" pitchFamily="34" charset="0"/>
              </a:rPr>
              <a:t>Colleen M Caruana</a:t>
            </a:r>
          </a:p>
          <a:p>
            <a:pPr>
              <a:lnSpc>
                <a:spcPct val="120000"/>
              </a:lnSpc>
            </a:pPr>
            <a:r>
              <a:rPr lang="en-US" sz="1300" i="1" dirty="0">
                <a:latin typeface="Lato" panose="020F0502020204030203" pitchFamily="34" charset="0"/>
                <a:ea typeface="Tahoma" panose="020B0604030504040204" pitchFamily="34" charset="0"/>
                <a:cs typeface="Lato" panose="020F0502020204030203" pitchFamily="34" charset="0"/>
              </a:rPr>
              <a:t>Department Chair MCC Department of Nursing, 2024</a:t>
            </a:r>
          </a:p>
        </p:txBody>
      </p:sp>
      <p:pic>
        <p:nvPicPr>
          <p:cNvPr id="4098" name="Picture 2">
            <a:extLst>
              <a:ext uri="{FF2B5EF4-FFF2-40B4-BE49-F238E27FC236}">
                <a16:creationId xmlns:a16="http://schemas.microsoft.com/office/drawing/2014/main" id="{654E371C-6E10-E82F-61DE-4A260A3B8DD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0660" t="12356" r="20660" b="31721"/>
          <a:stretch/>
        </p:blipFill>
        <p:spPr bwMode="auto">
          <a:xfrm>
            <a:off x="5334000" y="-3063"/>
            <a:ext cx="2286000" cy="2286000"/>
          </a:xfrm>
          <a:prstGeom prst="round2DiagRect">
            <a:avLst>
              <a:gd name="adj1" fmla="val 0"/>
              <a:gd name="adj2" fmla="val 15000"/>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40188FB-7A55-3C83-DE25-E271123F805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6042" r="1458"/>
          <a:stretch/>
        </p:blipFill>
        <p:spPr bwMode="auto">
          <a:xfrm>
            <a:off x="7620000" y="2282937"/>
            <a:ext cx="2286001" cy="2286000"/>
          </a:xfrm>
          <a:prstGeom prst="round2DiagRect">
            <a:avLst>
              <a:gd name="adj1" fmla="val 0"/>
              <a:gd name="adj2" fmla="val 16333"/>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4DED382-36C5-8993-222A-CB1056C8C2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00" t="5387" r="10000" b="41280"/>
          <a:stretch/>
        </p:blipFill>
        <p:spPr bwMode="auto">
          <a:xfrm>
            <a:off x="5334000" y="4568937"/>
            <a:ext cx="2285999" cy="2286000"/>
          </a:xfrm>
          <a:prstGeom prst="round2DiagRect">
            <a:avLst>
              <a:gd name="adj1" fmla="val 0"/>
              <a:gd name="adj2" fmla="val 16667"/>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E777B5A8-C8E2-FCE5-8ACA-660C371F63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77" b="20466"/>
          <a:stretch/>
        </p:blipFill>
        <p:spPr bwMode="auto">
          <a:xfrm flipH="1">
            <a:off x="9905998" y="4568937"/>
            <a:ext cx="2286001" cy="2289063"/>
          </a:xfrm>
          <a:prstGeom prst="round2DiagRect">
            <a:avLst>
              <a:gd name="adj1" fmla="val 19667"/>
              <a:gd name="adj2" fmla="val 0"/>
            </a:avLst>
          </a:prstGeom>
          <a:noFill/>
          <a:extLst>
            <a:ext uri="{909E8E84-426E-40DD-AFC4-6F175D3DCCD1}">
              <a14:hiddenFill xmlns:a14="http://schemas.microsoft.com/office/drawing/2010/main">
                <a:solidFill>
                  <a:srgbClr val="FFFFFF"/>
                </a:solidFill>
              </a14:hiddenFill>
            </a:ext>
          </a:extLst>
        </p:spPr>
      </p:pic>
      <p:sp>
        <p:nvSpPr>
          <p:cNvPr id="4225" name="Rectangle: Diagonal Corners Rounded 4224">
            <a:extLst>
              <a:ext uri="{FF2B5EF4-FFF2-40B4-BE49-F238E27FC236}">
                <a16:creationId xmlns:a16="http://schemas.microsoft.com/office/drawing/2014/main" id="{ACFAB40C-E968-A73A-DA4E-D867023BFA98}"/>
              </a:ext>
            </a:extLst>
          </p:cNvPr>
          <p:cNvSpPr/>
          <p:nvPr/>
        </p:nvSpPr>
        <p:spPr>
          <a:xfrm>
            <a:off x="7619996" y="-3063"/>
            <a:ext cx="2286000" cy="2286000"/>
          </a:xfrm>
          <a:prstGeom prst="round2DiagRect">
            <a:avLst>
              <a:gd name="adj1" fmla="val 13667"/>
              <a:gd name="adj2" fmla="val 0"/>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137160" rIns="137160" bIns="137160" rtlCol="0" anchor="t"/>
          <a:lstStyle/>
          <a:p>
            <a:pPr>
              <a:lnSpc>
                <a:spcPct val="120000"/>
              </a:lnSpc>
            </a:pPr>
            <a:r>
              <a:rPr lang="en-US" sz="800" dirty="0">
                <a:solidFill>
                  <a:schemeClr val="bg1"/>
                </a:solidFill>
                <a:latin typeface="Lato" panose="020F0502020204030203" pitchFamily="34" charset="0"/>
                <a:ea typeface="Tahoma" panose="020B0604030504040204" pitchFamily="34" charset="0"/>
                <a:cs typeface="Lato" panose="020F0502020204030203" pitchFamily="34" charset="0"/>
              </a:rPr>
              <a:t>“I would like to take the time to thank you again for your help while finishing my nursing degree. As a single mom of three, it has been hard keeping up with all my living expenses while pursuing my nursing degree.</a:t>
            </a:r>
          </a:p>
          <a:p>
            <a:pPr>
              <a:lnSpc>
                <a:spcPct val="120000"/>
              </a:lnSpc>
            </a:pPr>
            <a:endParaRPr lang="en-US" sz="800" dirty="0">
              <a:solidFill>
                <a:schemeClr val="bg1"/>
              </a:solidFill>
              <a:latin typeface="Lato" panose="020F0502020204030203" pitchFamily="34" charset="0"/>
              <a:ea typeface="Tahoma" panose="020B0604030504040204" pitchFamily="34" charset="0"/>
              <a:cs typeface="Lato" panose="020F0502020204030203" pitchFamily="34" charset="0"/>
            </a:endParaRPr>
          </a:p>
          <a:p>
            <a:pPr>
              <a:lnSpc>
                <a:spcPct val="120000"/>
              </a:lnSpc>
            </a:pPr>
            <a:r>
              <a:rPr lang="en-US" sz="800" dirty="0">
                <a:solidFill>
                  <a:schemeClr val="bg1"/>
                </a:solidFill>
                <a:latin typeface="Lato" panose="020F0502020204030203" pitchFamily="34" charset="0"/>
                <a:ea typeface="Tahoma" panose="020B0604030504040204" pitchFamily="34" charset="0"/>
                <a:cs typeface="Lato" panose="020F0502020204030203" pitchFamily="34" charset="0"/>
              </a:rPr>
              <a:t>This means so much not only to me but to my family as well! Having support like this allows me to keep up with my studies and not have to stress about how I am going to pay the rent.”</a:t>
            </a:r>
          </a:p>
          <a:p>
            <a:pPr algn="r">
              <a:lnSpc>
                <a:spcPct val="120000"/>
              </a:lnSpc>
            </a:pPr>
            <a:r>
              <a:rPr lang="en-US" sz="800" b="1" dirty="0">
                <a:solidFill>
                  <a:schemeClr val="bg1"/>
                </a:solidFill>
                <a:latin typeface="Lato" panose="020F0502020204030203" pitchFamily="34" charset="0"/>
                <a:ea typeface="Tahoma" panose="020B0604030504040204" pitchFamily="34" charset="0"/>
                <a:cs typeface="Lato" panose="020F0502020204030203" pitchFamily="34" charset="0"/>
              </a:rPr>
              <a:t>R.K.</a:t>
            </a:r>
          </a:p>
        </p:txBody>
      </p:sp>
      <p:sp>
        <p:nvSpPr>
          <p:cNvPr id="4226" name="Rectangle: Diagonal Corners Rounded 4225">
            <a:extLst>
              <a:ext uri="{FF2B5EF4-FFF2-40B4-BE49-F238E27FC236}">
                <a16:creationId xmlns:a16="http://schemas.microsoft.com/office/drawing/2014/main" id="{21DF1E5A-2B6C-3E0E-9CCC-9BC656C9FA90}"/>
              </a:ext>
            </a:extLst>
          </p:cNvPr>
          <p:cNvSpPr/>
          <p:nvPr/>
        </p:nvSpPr>
        <p:spPr>
          <a:xfrm>
            <a:off x="7619996" y="4568937"/>
            <a:ext cx="2286000" cy="2286000"/>
          </a:xfrm>
          <a:prstGeom prst="round2DiagRect">
            <a:avLst>
              <a:gd name="adj1" fmla="val 17000"/>
              <a:gd name="adj2" fmla="val 0"/>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137160" rIns="137160" bIns="137160" rtlCol="0" anchor="t"/>
          <a:lstStyle/>
          <a:p>
            <a:pPr>
              <a:lnSpc>
                <a:spcPct val="120000"/>
              </a:lnSpc>
            </a:pPr>
            <a:r>
              <a:rPr lang="en-US" sz="800" dirty="0">
                <a:solidFill>
                  <a:schemeClr val="bg1"/>
                </a:solidFill>
                <a:latin typeface="Lato" panose="020F0502020204030203" pitchFamily="34" charset="0"/>
                <a:ea typeface="Tahoma" panose="020B0604030504040204" pitchFamily="34" charset="0"/>
                <a:cs typeface="Lato" panose="020F0502020204030203" pitchFamily="34" charset="0"/>
              </a:rPr>
              <a:t>“I am sincerely honored to have been selected as a recipient of the Mary Porcari Brady Scholarship. I absolutely would not have gotten to this point on my own. Thank you for your generosity.</a:t>
            </a:r>
          </a:p>
          <a:p>
            <a:pPr>
              <a:lnSpc>
                <a:spcPct val="120000"/>
              </a:lnSpc>
            </a:pPr>
            <a:endParaRPr lang="en-US" sz="800" dirty="0">
              <a:solidFill>
                <a:schemeClr val="bg1"/>
              </a:solidFill>
              <a:latin typeface="Lato" panose="020F0502020204030203" pitchFamily="34" charset="0"/>
              <a:ea typeface="Tahoma" panose="020B0604030504040204" pitchFamily="34" charset="0"/>
              <a:cs typeface="Lato" panose="020F0502020204030203" pitchFamily="34" charset="0"/>
            </a:endParaRPr>
          </a:p>
          <a:p>
            <a:pPr>
              <a:lnSpc>
                <a:spcPct val="120000"/>
              </a:lnSpc>
            </a:pPr>
            <a:r>
              <a:rPr lang="en-US" sz="800" dirty="0">
                <a:solidFill>
                  <a:schemeClr val="bg1"/>
                </a:solidFill>
                <a:latin typeface="Lato" panose="020F0502020204030203" pitchFamily="34" charset="0"/>
                <a:ea typeface="Tahoma" panose="020B0604030504040204" pitchFamily="34" charset="0"/>
                <a:cs typeface="Lato" panose="020F0502020204030203" pitchFamily="34" charset="0"/>
              </a:rPr>
              <a:t>The end of the road is in sight, and it is my goal to be successful and to walk that stage come May. Thank you very much for enabling me to continue to do the hard work to succeed.”</a:t>
            </a:r>
          </a:p>
          <a:p>
            <a:pPr algn="r">
              <a:lnSpc>
                <a:spcPct val="120000"/>
              </a:lnSpc>
            </a:pPr>
            <a:r>
              <a:rPr lang="en-US" sz="800" b="1" dirty="0">
                <a:solidFill>
                  <a:schemeClr val="bg1"/>
                </a:solidFill>
                <a:latin typeface="Lato" panose="020F0502020204030203" pitchFamily="34" charset="0"/>
                <a:ea typeface="Tahoma" panose="020B0604030504040204" pitchFamily="34" charset="0"/>
                <a:cs typeface="Lato" panose="020F0502020204030203" pitchFamily="34" charset="0"/>
              </a:rPr>
              <a:t>J.B.</a:t>
            </a:r>
          </a:p>
        </p:txBody>
      </p:sp>
      <p:sp>
        <p:nvSpPr>
          <p:cNvPr id="5" name="TextBox 4">
            <a:extLst>
              <a:ext uri="{FF2B5EF4-FFF2-40B4-BE49-F238E27FC236}">
                <a16:creationId xmlns:a16="http://schemas.microsoft.com/office/drawing/2014/main" id="{F1BA2F85-E601-C5B7-B763-9AF6FE239988}"/>
              </a:ext>
            </a:extLst>
          </p:cNvPr>
          <p:cNvSpPr txBox="1"/>
          <p:nvPr/>
        </p:nvSpPr>
        <p:spPr>
          <a:xfrm>
            <a:off x="11734799" y="6400800"/>
            <a:ext cx="258405" cy="246221"/>
          </a:xfrm>
          <a:prstGeom prst="rect">
            <a:avLst/>
          </a:prstGeom>
          <a:noFill/>
        </p:spPr>
        <p:txBody>
          <a:bodyPr wrap="none" rtlCol="0">
            <a:spAutoFit/>
          </a:bodyPr>
          <a:lstStyle/>
          <a:p>
            <a:pPr algn="r"/>
            <a:r>
              <a:rPr lang="en-US" sz="1000" dirty="0">
                <a:solidFill>
                  <a:srgbClr val="666666">
                    <a:alpha val="50000"/>
                  </a:srgbClr>
                </a:solidFill>
                <a:latin typeface="Lato" panose="020F0502020204030203" pitchFamily="34" charset="0"/>
                <a:ea typeface="Tahoma" panose="020B0604030504040204" pitchFamily="34" charset="0"/>
                <a:cs typeface="Lato" panose="020F0502020204030203" pitchFamily="34" charset="0"/>
              </a:rPr>
              <a:t>8</a:t>
            </a:r>
          </a:p>
        </p:txBody>
      </p:sp>
      <p:pic>
        <p:nvPicPr>
          <p:cNvPr id="6" name="Picture 5" descr="A white text in a blue circle&#10;&#10;Description automatically generated">
            <a:extLst>
              <a:ext uri="{FF2B5EF4-FFF2-40B4-BE49-F238E27FC236}">
                <a16:creationId xmlns:a16="http://schemas.microsoft.com/office/drawing/2014/main" id="{458392B5-9954-5761-2879-58485B678E1F}"/>
              </a:ext>
            </a:extLst>
          </p:cNvPr>
          <p:cNvPicPr>
            <a:picLocks noChangeAspect="1"/>
          </p:cNvPicPr>
          <p:nvPr/>
        </p:nvPicPr>
        <p:blipFill rotWithShape="1">
          <a:blip r:embed="rId6">
            <a:alphaModFix amt="35000"/>
            <a:extLst>
              <a:ext uri="{BEBA8EAE-BF5A-486C-A8C5-ECC9F3942E4B}">
                <a14:imgProps xmlns:a14="http://schemas.microsoft.com/office/drawing/2010/main">
                  <a14:imgLayer r:embed="rId7">
                    <a14:imgEffect>
                      <a14:brightnessContrast bright="-76000" contrast="-40000"/>
                    </a14:imgEffect>
                  </a14:imgLayer>
                </a14:imgProps>
              </a:ext>
              <a:ext uri="{28A0092B-C50C-407E-A947-70E740481C1C}">
                <a14:useLocalDpi xmlns:a14="http://schemas.microsoft.com/office/drawing/2010/main" val="0"/>
              </a:ext>
            </a:extLst>
          </a:blip>
          <a:srcRect/>
          <a:stretch/>
        </p:blipFill>
        <p:spPr>
          <a:xfrm>
            <a:off x="198796" y="6400798"/>
            <a:ext cx="553014" cy="246221"/>
          </a:xfrm>
          <a:prstGeom prst="rect">
            <a:avLst/>
          </a:prstGeom>
        </p:spPr>
      </p:pic>
      <p:sp>
        <p:nvSpPr>
          <p:cNvPr id="3" name="TextBox 2">
            <a:extLst>
              <a:ext uri="{FF2B5EF4-FFF2-40B4-BE49-F238E27FC236}">
                <a16:creationId xmlns:a16="http://schemas.microsoft.com/office/drawing/2014/main" id="{83F1CC92-8753-B15B-0FFB-41F91642411D}"/>
              </a:ext>
            </a:extLst>
          </p:cNvPr>
          <p:cNvSpPr txBox="1"/>
          <p:nvPr/>
        </p:nvSpPr>
        <p:spPr>
          <a:xfrm>
            <a:off x="336966" y="3782475"/>
            <a:ext cx="4875410" cy="2523768"/>
          </a:xfrm>
          <a:prstGeom prst="rect">
            <a:avLst/>
          </a:prstGeom>
          <a:noFill/>
          <a:ln w="19050">
            <a:solidFill>
              <a:schemeClr val="tx1"/>
            </a:solidFill>
          </a:ln>
        </p:spPr>
        <p:txBody>
          <a:bodyPr wrap="square" rtlCol="0">
            <a:spAutoFit/>
          </a:bodyPr>
          <a:lstStyle/>
          <a:p>
            <a:pPr marL="0" marR="0" algn="l">
              <a:spcBef>
                <a:spcPts val="0"/>
              </a:spcBef>
              <a:spcAft>
                <a:spcPts val="600"/>
              </a:spcAft>
            </a:pPr>
            <a:r>
              <a:rPr lang="en-US" sz="13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To the family of Mary Porcari Brady,</a:t>
            </a:r>
          </a:p>
          <a:p>
            <a:pPr marL="0" marR="0" algn="l">
              <a:spcBef>
                <a:spcPts val="0"/>
              </a:spcBef>
              <a:spcAft>
                <a:spcPts val="0"/>
              </a:spcAft>
            </a:pPr>
            <a:r>
              <a:rPr lang="en-US" sz="13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I want to express my heartfelt appreciation for the financial relief this scholarship has given me. As an adult student juggling children and work it has been challenging to pay bills. I am in my last semester of nursing school and excited for the future. Receiving help with my NOCO energy bill will ease stress and ensure my home stays heated for the rest of the winter.</a:t>
            </a:r>
          </a:p>
          <a:p>
            <a:pPr marL="0" marR="0" algn="l">
              <a:spcBef>
                <a:spcPts val="0"/>
              </a:spcBef>
              <a:spcAft>
                <a:spcPts val="600"/>
              </a:spcAft>
            </a:pPr>
            <a:r>
              <a:rPr lang="en-US" sz="13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Thank you for this generous opportunity.</a:t>
            </a:r>
          </a:p>
          <a:p>
            <a:pPr marL="0" marR="0" algn="l">
              <a:spcBef>
                <a:spcPts val="0"/>
              </a:spcBef>
              <a:spcAft>
                <a:spcPts val="600"/>
              </a:spcAft>
            </a:pPr>
            <a:r>
              <a:rPr lang="en-US" sz="13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Sincerely,</a:t>
            </a:r>
          </a:p>
          <a:p>
            <a:pPr marL="0" marR="0" algn="l">
              <a:spcBef>
                <a:spcPts val="0"/>
              </a:spcBef>
              <a:spcAft>
                <a:spcPts val="0"/>
              </a:spcAft>
            </a:pPr>
            <a:r>
              <a:rPr lang="en-US" sz="13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K.C. </a:t>
            </a:r>
            <a:r>
              <a:rPr lang="en-US" sz="1300" dirty="0">
                <a:solidFill>
                  <a:srgbClr val="000000"/>
                </a:solidFill>
                <a:latin typeface="Lato" panose="020F0502020204030203" pitchFamily="34" charset="0"/>
                <a:ea typeface="Lato" panose="020F0502020204030203" pitchFamily="34" charset="0"/>
                <a:cs typeface="Lato" panose="020F0502020204030203" pitchFamily="34" charset="0"/>
              </a:rPr>
              <a:t>- </a:t>
            </a:r>
            <a:r>
              <a:rPr lang="en-US" sz="13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Finger Lakes Community College School of Nursing Student”, Feb 2024</a:t>
            </a:r>
          </a:p>
        </p:txBody>
      </p:sp>
    </p:spTree>
    <p:extLst>
      <p:ext uri="{BB962C8B-B14F-4D97-AF65-F5344CB8AC3E}">
        <p14:creationId xmlns:p14="http://schemas.microsoft.com/office/powerpoint/2010/main" val="27710686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73798</TotalTime>
  <Words>1972</Words>
  <Application>Microsoft Macintosh PowerPoint</Application>
  <PresentationFormat>Widescreen</PresentationFormat>
  <Paragraphs>191</Paragraphs>
  <Slides>12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Cormorant Infant Medium</vt:lpstr>
      <vt:lpstr>Arial</vt:lpstr>
      <vt:lpstr>Calibri</vt:lpstr>
      <vt:lpstr>Lato</vt:lpstr>
      <vt:lpstr>Cormorant Infant Light</vt:lpstr>
      <vt:lpstr>Lato Semibold</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Loden Cullar-Ledford</dc:creator>
  <cp:lastModifiedBy>Jim Porcari</cp:lastModifiedBy>
  <cp:revision>131</cp:revision>
  <dcterms:created xsi:type="dcterms:W3CDTF">2023-09-19T20:37:33Z</dcterms:created>
  <dcterms:modified xsi:type="dcterms:W3CDTF">2025-01-02T17:15:51Z</dcterms:modified>
</cp:coreProperties>
</file>